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5" r:id="rId1"/>
  </p:sldMasterIdLst>
  <p:notesMasterIdLst>
    <p:notesMasterId r:id="rId47"/>
  </p:notesMasterIdLst>
  <p:sldIdLst>
    <p:sldId id="256"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2" r:id="rId36"/>
    <p:sldId id="293" r:id="rId37"/>
    <p:sldId id="294" r:id="rId38"/>
    <p:sldId id="295" r:id="rId39"/>
    <p:sldId id="296" r:id="rId40"/>
    <p:sldId id="297" r:id="rId41"/>
    <p:sldId id="298" r:id="rId42"/>
    <p:sldId id="299" r:id="rId43"/>
    <p:sldId id="300" r:id="rId44"/>
    <p:sldId id="301" r:id="rId45"/>
    <p:sldId id="302"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p:scale>
          <a:sx n="81" d="100"/>
          <a:sy n="81" d="100"/>
        </p:scale>
        <p:origin x="-96"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FDF63B-BFD0-4FC4-B14F-18443FA55A93}" type="datetimeFigureOut">
              <a:rPr lang="en-US"/>
              <a:t>11/29/2015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37E23-7C59-46D9-924E-9B0C3EA55741}" type="slidenum">
              <a:rPr lang="en-US"/>
              <a:t>‹#›</a:t>
            </a:fld>
            <a:endParaRPr lang="en-US"/>
          </a:p>
        </p:txBody>
      </p:sp>
    </p:spTree>
    <p:extLst>
      <p:ext uri="{BB962C8B-B14F-4D97-AF65-F5344CB8AC3E}">
        <p14:creationId xmlns:p14="http://schemas.microsoft.com/office/powerpoint/2010/main" val="172988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a:t>
            </a:fld>
            <a:endParaRPr lang="en-US"/>
          </a:p>
        </p:txBody>
      </p:sp>
    </p:spTree>
    <p:extLst>
      <p:ext uri="{BB962C8B-B14F-4D97-AF65-F5344CB8AC3E}">
        <p14:creationId xmlns:p14="http://schemas.microsoft.com/office/powerpoint/2010/main" val="3223555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10</a:t>
            </a:fld>
            <a:endParaRPr lang="en-US"/>
          </a:p>
        </p:txBody>
      </p:sp>
    </p:spTree>
    <p:extLst>
      <p:ext uri="{BB962C8B-B14F-4D97-AF65-F5344CB8AC3E}">
        <p14:creationId xmlns:p14="http://schemas.microsoft.com/office/powerpoint/2010/main" val="2093695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11</a:t>
            </a:fld>
            <a:endParaRPr lang="en-US"/>
          </a:p>
        </p:txBody>
      </p:sp>
    </p:spTree>
    <p:extLst>
      <p:ext uri="{BB962C8B-B14F-4D97-AF65-F5344CB8AC3E}">
        <p14:creationId xmlns:p14="http://schemas.microsoft.com/office/powerpoint/2010/main" val="3905891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12</a:t>
            </a:fld>
            <a:endParaRPr lang="en-US"/>
          </a:p>
        </p:txBody>
      </p:sp>
    </p:spTree>
    <p:extLst>
      <p:ext uri="{BB962C8B-B14F-4D97-AF65-F5344CB8AC3E}">
        <p14:creationId xmlns:p14="http://schemas.microsoft.com/office/powerpoint/2010/main" val="2779347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13</a:t>
            </a:fld>
            <a:endParaRPr lang="en-US"/>
          </a:p>
        </p:txBody>
      </p:sp>
    </p:spTree>
    <p:extLst>
      <p:ext uri="{BB962C8B-B14F-4D97-AF65-F5344CB8AC3E}">
        <p14:creationId xmlns:p14="http://schemas.microsoft.com/office/powerpoint/2010/main" val="2736615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14</a:t>
            </a:fld>
            <a:endParaRPr lang="en-US"/>
          </a:p>
        </p:txBody>
      </p:sp>
    </p:spTree>
    <p:extLst>
      <p:ext uri="{BB962C8B-B14F-4D97-AF65-F5344CB8AC3E}">
        <p14:creationId xmlns:p14="http://schemas.microsoft.com/office/powerpoint/2010/main" val="2076275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15</a:t>
            </a:fld>
            <a:endParaRPr lang="en-US"/>
          </a:p>
        </p:txBody>
      </p:sp>
    </p:spTree>
    <p:extLst>
      <p:ext uri="{BB962C8B-B14F-4D97-AF65-F5344CB8AC3E}">
        <p14:creationId xmlns:p14="http://schemas.microsoft.com/office/powerpoint/2010/main" val="854181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16</a:t>
            </a:fld>
            <a:endParaRPr lang="en-US"/>
          </a:p>
        </p:txBody>
      </p:sp>
    </p:spTree>
    <p:extLst>
      <p:ext uri="{BB962C8B-B14F-4D97-AF65-F5344CB8AC3E}">
        <p14:creationId xmlns:p14="http://schemas.microsoft.com/office/powerpoint/2010/main" val="2321396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17</a:t>
            </a:fld>
            <a:endParaRPr lang="en-US"/>
          </a:p>
        </p:txBody>
      </p:sp>
    </p:spTree>
    <p:extLst>
      <p:ext uri="{BB962C8B-B14F-4D97-AF65-F5344CB8AC3E}">
        <p14:creationId xmlns:p14="http://schemas.microsoft.com/office/powerpoint/2010/main" val="28294508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18</a:t>
            </a:fld>
            <a:endParaRPr lang="en-US"/>
          </a:p>
        </p:txBody>
      </p:sp>
    </p:spTree>
    <p:extLst>
      <p:ext uri="{BB962C8B-B14F-4D97-AF65-F5344CB8AC3E}">
        <p14:creationId xmlns:p14="http://schemas.microsoft.com/office/powerpoint/2010/main" val="2032728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19</a:t>
            </a:fld>
            <a:endParaRPr lang="en-US"/>
          </a:p>
        </p:txBody>
      </p:sp>
    </p:spTree>
    <p:extLst>
      <p:ext uri="{BB962C8B-B14F-4D97-AF65-F5344CB8AC3E}">
        <p14:creationId xmlns:p14="http://schemas.microsoft.com/office/powerpoint/2010/main" val="79698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a:t>
            </a:fld>
            <a:endParaRPr lang="en-US"/>
          </a:p>
        </p:txBody>
      </p:sp>
    </p:spTree>
    <p:extLst>
      <p:ext uri="{BB962C8B-B14F-4D97-AF65-F5344CB8AC3E}">
        <p14:creationId xmlns:p14="http://schemas.microsoft.com/office/powerpoint/2010/main" val="17418771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20</a:t>
            </a:fld>
            <a:endParaRPr lang="en-US"/>
          </a:p>
        </p:txBody>
      </p:sp>
    </p:spTree>
    <p:extLst>
      <p:ext uri="{BB962C8B-B14F-4D97-AF65-F5344CB8AC3E}">
        <p14:creationId xmlns:p14="http://schemas.microsoft.com/office/powerpoint/2010/main" val="35204923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21</a:t>
            </a:fld>
            <a:endParaRPr lang="en-US"/>
          </a:p>
        </p:txBody>
      </p:sp>
    </p:spTree>
    <p:extLst>
      <p:ext uri="{BB962C8B-B14F-4D97-AF65-F5344CB8AC3E}">
        <p14:creationId xmlns:p14="http://schemas.microsoft.com/office/powerpoint/2010/main" val="4158902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22</a:t>
            </a:fld>
            <a:endParaRPr lang="en-US"/>
          </a:p>
        </p:txBody>
      </p:sp>
    </p:spTree>
    <p:extLst>
      <p:ext uri="{BB962C8B-B14F-4D97-AF65-F5344CB8AC3E}">
        <p14:creationId xmlns:p14="http://schemas.microsoft.com/office/powerpoint/2010/main" val="5522627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23</a:t>
            </a:fld>
            <a:endParaRPr lang="en-US"/>
          </a:p>
        </p:txBody>
      </p:sp>
    </p:spTree>
    <p:extLst>
      <p:ext uri="{BB962C8B-B14F-4D97-AF65-F5344CB8AC3E}">
        <p14:creationId xmlns:p14="http://schemas.microsoft.com/office/powerpoint/2010/main" val="24814043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24</a:t>
            </a:fld>
            <a:endParaRPr lang="en-US"/>
          </a:p>
        </p:txBody>
      </p:sp>
    </p:spTree>
    <p:extLst>
      <p:ext uri="{BB962C8B-B14F-4D97-AF65-F5344CB8AC3E}">
        <p14:creationId xmlns:p14="http://schemas.microsoft.com/office/powerpoint/2010/main" val="2121375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25</a:t>
            </a:fld>
            <a:endParaRPr lang="en-US"/>
          </a:p>
        </p:txBody>
      </p:sp>
    </p:spTree>
    <p:extLst>
      <p:ext uri="{BB962C8B-B14F-4D97-AF65-F5344CB8AC3E}">
        <p14:creationId xmlns:p14="http://schemas.microsoft.com/office/powerpoint/2010/main" val="1350740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26</a:t>
            </a:fld>
            <a:endParaRPr lang="en-US"/>
          </a:p>
        </p:txBody>
      </p:sp>
    </p:spTree>
    <p:extLst>
      <p:ext uri="{BB962C8B-B14F-4D97-AF65-F5344CB8AC3E}">
        <p14:creationId xmlns:p14="http://schemas.microsoft.com/office/powerpoint/2010/main" val="36294399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27</a:t>
            </a:fld>
            <a:endParaRPr lang="en-US"/>
          </a:p>
        </p:txBody>
      </p:sp>
    </p:spTree>
    <p:extLst>
      <p:ext uri="{BB962C8B-B14F-4D97-AF65-F5344CB8AC3E}">
        <p14:creationId xmlns:p14="http://schemas.microsoft.com/office/powerpoint/2010/main" val="22861328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28</a:t>
            </a:fld>
            <a:endParaRPr lang="en-US"/>
          </a:p>
        </p:txBody>
      </p:sp>
    </p:spTree>
    <p:extLst>
      <p:ext uri="{BB962C8B-B14F-4D97-AF65-F5344CB8AC3E}">
        <p14:creationId xmlns:p14="http://schemas.microsoft.com/office/powerpoint/2010/main" val="30204037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29</a:t>
            </a:fld>
            <a:endParaRPr lang="en-US"/>
          </a:p>
        </p:txBody>
      </p:sp>
    </p:spTree>
    <p:extLst>
      <p:ext uri="{BB962C8B-B14F-4D97-AF65-F5344CB8AC3E}">
        <p14:creationId xmlns:p14="http://schemas.microsoft.com/office/powerpoint/2010/main" val="48695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a:t>
            </a:fld>
            <a:endParaRPr lang="en-US"/>
          </a:p>
        </p:txBody>
      </p:sp>
    </p:spTree>
    <p:extLst>
      <p:ext uri="{BB962C8B-B14F-4D97-AF65-F5344CB8AC3E}">
        <p14:creationId xmlns:p14="http://schemas.microsoft.com/office/powerpoint/2010/main" val="25547418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30</a:t>
            </a:fld>
            <a:endParaRPr lang="en-US"/>
          </a:p>
        </p:txBody>
      </p:sp>
    </p:spTree>
    <p:extLst>
      <p:ext uri="{BB962C8B-B14F-4D97-AF65-F5344CB8AC3E}">
        <p14:creationId xmlns:p14="http://schemas.microsoft.com/office/powerpoint/2010/main" val="36250409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31</a:t>
            </a:fld>
            <a:endParaRPr lang="en-US"/>
          </a:p>
        </p:txBody>
      </p:sp>
    </p:spTree>
    <p:extLst>
      <p:ext uri="{BB962C8B-B14F-4D97-AF65-F5344CB8AC3E}">
        <p14:creationId xmlns:p14="http://schemas.microsoft.com/office/powerpoint/2010/main" val="15976962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32</a:t>
            </a:fld>
            <a:endParaRPr lang="en-US"/>
          </a:p>
        </p:txBody>
      </p:sp>
    </p:spTree>
    <p:extLst>
      <p:ext uri="{BB962C8B-B14F-4D97-AF65-F5344CB8AC3E}">
        <p14:creationId xmlns:p14="http://schemas.microsoft.com/office/powerpoint/2010/main" val="24458242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33</a:t>
            </a:fld>
            <a:endParaRPr lang="en-US"/>
          </a:p>
        </p:txBody>
      </p:sp>
    </p:spTree>
    <p:extLst>
      <p:ext uri="{BB962C8B-B14F-4D97-AF65-F5344CB8AC3E}">
        <p14:creationId xmlns:p14="http://schemas.microsoft.com/office/powerpoint/2010/main" val="35496898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34</a:t>
            </a:fld>
            <a:endParaRPr lang="en-US"/>
          </a:p>
        </p:txBody>
      </p:sp>
    </p:spTree>
    <p:extLst>
      <p:ext uri="{BB962C8B-B14F-4D97-AF65-F5344CB8AC3E}">
        <p14:creationId xmlns:p14="http://schemas.microsoft.com/office/powerpoint/2010/main" val="40888499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35</a:t>
            </a:fld>
            <a:endParaRPr lang="en-US"/>
          </a:p>
        </p:txBody>
      </p:sp>
    </p:spTree>
    <p:extLst>
      <p:ext uri="{BB962C8B-B14F-4D97-AF65-F5344CB8AC3E}">
        <p14:creationId xmlns:p14="http://schemas.microsoft.com/office/powerpoint/2010/main" val="10302028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36</a:t>
            </a:fld>
            <a:endParaRPr lang="en-US"/>
          </a:p>
        </p:txBody>
      </p:sp>
    </p:spTree>
    <p:extLst>
      <p:ext uri="{BB962C8B-B14F-4D97-AF65-F5344CB8AC3E}">
        <p14:creationId xmlns:p14="http://schemas.microsoft.com/office/powerpoint/2010/main" val="19438480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37</a:t>
            </a:fld>
            <a:endParaRPr lang="en-US"/>
          </a:p>
        </p:txBody>
      </p:sp>
    </p:spTree>
    <p:extLst>
      <p:ext uri="{BB962C8B-B14F-4D97-AF65-F5344CB8AC3E}">
        <p14:creationId xmlns:p14="http://schemas.microsoft.com/office/powerpoint/2010/main" val="27697968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38</a:t>
            </a:fld>
            <a:endParaRPr lang="en-US"/>
          </a:p>
        </p:txBody>
      </p:sp>
    </p:spTree>
    <p:extLst>
      <p:ext uri="{BB962C8B-B14F-4D97-AF65-F5344CB8AC3E}">
        <p14:creationId xmlns:p14="http://schemas.microsoft.com/office/powerpoint/2010/main" val="12534840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39</a:t>
            </a:fld>
            <a:endParaRPr lang="en-US"/>
          </a:p>
        </p:txBody>
      </p:sp>
    </p:spTree>
    <p:extLst>
      <p:ext uri="{BB962C8B-B14F-4D97-AF65-F5344CB8AC3E}">
        <p14:creationId xmlns:p14="http://schemas.microsoft.com/office/powerpoint/2010/main" val="3782712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4</a:t>
            </a:fld>
            <a:endParaRPr lang="en-US"/>
          </a:p>
        </p:txBody>
      </p:sp>
    </p:spTree>
    <p:extLst>
      <p:ext uri="{BB962C8B-B14F-4D97-AF65-F5344CB8AC3E}">
        <p14:creationId xmlns:p14="http://schemas.microsoft.com/office/powerpoint/2010/main" val="34145190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40</a:t>
            </a:fld>
            <a:endParaRPr lang="en-US"/>
          </a:p>
        </p:txBody>
      </p:sp>
    </p:spTree>
    <p:extLst>
      <p:ext uri="{BB962C8B-B14F-4D97-AF65-F5344CB8AC3E}">
        <p14:creationId xmlns:p14="http://schemas.microsoft.com/office/powerpoint/2010/main" val="20889978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41</a:t>
            </a:fld>
            <a:endParaRPr lang="en-US"/>
          </a:p>
        </p:txBody>
      </p:sp>
    </p:spTree>
    <p:extLst>
      <p:ext uri="{BB962C8B-B14F-4D97-AF65-F5344CB8AC3E}">
        <p14:creationId xmlns:p14="http://schemas.microsoft.com/office/powerpoint/2010/main" val="38628838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42</a:t>
            </a:fld>
            <a:endParaRPr lang="en-US"/>
          </a:p>
        </p:txBody>
      </p:sp>
    </p:spTree>
    <p:extLst>
      <p:ext uri="{BB962C8B-B14F-4D97-AF65-F5344CB8AC3E}">
        <p14:creationId xmlns:p14="http://schemas.microsoft.com/office/powerpoint/2010/main" val="406773409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43</a:t>
            </a:fld>
            <a:endParaRPr lang="en-US"/>
          </a:p>
        </p:txBody>
      </p:sp>
    </p:spTree>
    <p:extLst>
      <p:ext uri="{BB962C8B-B14F-4D97-AF65-F5344CB8AC3E}">
        <p14:creationId xmlns:p14="http://schemas.microsoft.com/office/powerpoint/2010/main" val="28615309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44</a:t>
            </a:fld>
            <a:endParaRPr lang="en-US"/>
          </a:p>
        </p:txBody>
      </p:sp>
    </p:spTree>
    <p:extLst>
      <p:ext uri="{BB962C8B-B14F-4D97-AF65-F5344CB8AC3E}">
        <p14:creationId xmlns:p14="http://schemas.microsoft.com/office/powerpoint/2010/main" val="32786741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45</a:t>
            </a:fld>
            <a:endParaRPr lang="en-US"/>
          </a:p>
        </p:txBody>
      </p:sp>
    </p:spTree>
    <p:extLst>
      <p:ext uri="{BB962C8B-B14F-4D97-AF65-F5344CB8AC3E}">
        <p14:creationId xmlns:p14="http://schemas.microsoft.com/office/powerpoint/2010/main" val="241825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5</a:t>
            </a:fld>
            <a:endParaRPr lang="en-US"/>
          </a:p>
        </p:txBody>
      </p:sp>
    </p:spTree>
    <p:extLst>
      <p:ext uri="{BB962C8B-B14F-4D97-AF65-F5344CB8AC3E}">
        <p14:creationId xmlns:p14="http://schemas.microsoft.com/office/powerpoint/2010/main" val="1352633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6</a:t>
            </a:fld>
            <a:endParaRPr lang="en-US"/>
          </a:p>
        </p:txBody>
      </p:sp>
    </p:spTree>
    <p:extLst>
      <p:ext uri="{BB962C8B-B14F-4D97-AF65-F5344CB8AC3E}">
        <p14:creationId xmlns:p14="http://schemas.microsoft.com/office/powerpoint/2010/main" val="1246045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7</a:t>
            </a:fld>
            <a:endParaRPr lang="en-US"/>
          </a:p>
        </p:txBody>
      </p:sp>
    </p:spTree>
    <p:extLst>
      <p:ext uri="{BB962C8B-B14F-4D97-AF65-F5344CB8AC3E}">
        <p14:creationId xmlns:p14="http://schemas.microsoft.com/office/powerpoint/2010/main" val="129122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8</a:t>
            </a:fld>
            <a:endParaRPr lang="en-US"/>
          </a:p>
        </p:txBody>
      </p:sp>
    </p:spTree>
    <p:extLst>
      <p:ext uri="{BB962C8B-B14F-4D97-AF65-F5344CB8AC3E}">
        <p14:creationId xmlns:p14="http://schemas.microsoft.com/office/powerpoint/2010/main" val="583644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9</a:t>
            </a:fld>
            <a:endParaRPr lang="en-US"/>
          </a:p>
        </p:txBody>
      </p:sp>
    </p:spTree>
    <p:extLst>
      <p:ext uri="{BB962C8B-B14F-4D97-AF65-F5344CB8AC3E}">
        <p14:creationId xmlns:p14="http://schemas.microsoft.com/office/powerpoint/2010/main" val="482764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501016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0669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74013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35906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821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884421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97876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9986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9733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8435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68022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719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77158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1080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07641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12130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6CE7D5-CF57-46EF-B807-FDD0502418D4}" type="datetimeFigureOut">
              <a:rPr lang="en-US" smtClean="0"/>
              <a:t>11/29/2015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355259125"/>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 id="2147483977" r:id="rId12"/>
    <p:sldLayoutId id="2147483978" r:id="rId13"/>
    <p:sldLayoutId id="2147483979" r:id="rId14"/>
    <p:sldLayoutId id="2147483980" r:id="rId15"/>
    <p:sldLayoutId id="214748398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538" y="1122363"/>
            <a:ext cx="11955008" cy="1244600"/>
          </a:xfrm>
        </p:spPr>
        <p:txBody>
          <a:bodyPr/>
          <a:lstStyle/>
          <a:p>
            <a:pPr algn="ctr"/>
            <a:r>
              <a:rPr lang="en-US">
                <a:latin typeface="Calibri Light" charset="0"/>
              </a:rPr>
              <a:t>Sample Questions</a:t>
            </a:r>
            <a:endParaRPr lang="en-US"/>
          </a:p>
        </p:txBody>
      </p:sp>
      <p:sp>
        <p:nvSpPr>
          <p:cNvPr id="3" name="Subtitle 2"/>
          <p:cNvSpPr>
            <a:spLocks noGrp="1"/>
          </p:cNvSpPr>
          <p:nvPr>
            <p:ph type="subTitle" idx="1"/>
          </p:nvPr>
        </p:nvSpPr>
        <p:spPr>
          <a:xfrm>
            <a:off x="1506538" y="3235325"/>
            <a:ext cx="7767637" cy="1332367"/>
          </a:xfrm>
        </p:spPr>
        <p:txBody>
          <a:bodyPr>
            <a:normAutofit fontScale="92500" lnSpcReduction="20000"/>
          </a:bodyPr>
          <a:lstStyle/>
          <a:p>
            <a:pPr algn="l"/>
            <a:r>
              <a:rPr lang="en-US" sz="3600">
                <a:latin typeface="Calibri" charset="0"/>
              </a:rPr>
              <a:t>Below there are ten blocks of questions. Select the correct answer for the questions within each test block.</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7. What is the cause of her illness?</a:t>
            </a:r>
          </a:p>
          <a:p>
            <a:pPr marL="0" indent="0">
              <a:buNone/>
            </a:pPr>
            <a:r>
              <a:rPr lang="en-US">
                <a:latin typeface="Calibri" charset="0"/>
              </a:rPr>
              <a:t/>
            </a:r>
            <a:br>
              <a:rPr lang="en-US">
                <a:latin typeface="Calibri" charset="0"/>
              </a:rPr>
            </a:br>
            <a:r>
              <a:rPr lang="en-US" sz="3600">
                <a:latin typeface="Calibri" charset="0"/>
              </a:rPr>
              <a:t>A. Trying to please her mother</a:t>
            </a:r>
            <a:br>
              <a:rPr lang="en-US" sz="3600">
                <a:latin typeface="Calibri" charset="0"/>
              </a:rPr>
            </a:br>
            <a:r>
              <a:rPr lang="en-US" sz="3600">
                <a:latin typeface="Calibri" charset="0"/>
              </a:rPr>
              <a:t>B. Trying to please her boyfriend</a:t>
            </a:r>
            <a:br>
              <a:rPr lang="en-US" sz="3600">
                <a:latin typeface="Calibri" charset="0"/>
              </a:rPr>
            </a:br>
            <a:r>
              <a:rPr lang="en-US" sz="3600">
                <a:latin typeface="Calibri" charset="0"/>
              </a:rPr>
              <a:t>C. Poorly seasoned food</a:t>
            </a:r>
            <a:br>
              <a:rPr lang="en-US" sz="3600">
                <a:latin typeface="Calibri" charset="0"/>
              </a:rPr>
            </a:br>
            <a:r>
              <a:rPr lang="en-US" sz="3600">
                <a:latin typeface="Calibri" charset="0"/>
              </a:rPr>
              <a:t>D. Medication adverse effect</a:t>
            </a:r>
            <a:br>
              <a:rPr lang="en-US" sz="3600">
                <a:latin typeface="Calibri" charset="0"/>
              </a:rPr>
            </a:br>
            <a:r>
              <a:rPr lang="en-US" sz="3600">
                <a:latin typeface="Calibri" charset="0"/>
              </a:rPr>
              <a:t>E. H. pylori infection</a:t>
            </a:r>
            <a:endParaRPr lang="en-US" sz="3600">
              <a:solidFill>
                <a:srgbClr val="404040"/>
              </a:solidFill>
              <a:latin typeface="Calibri" charset="0"/>
            </a:endParaRPr>
          </a:p>
        </p:txBody>
      </p:sp>
    </p:spTree>
    <p:extLst>
      <p:ext uri="{BB962C8B-B14F-4D97-AF65-F5344CB8AC3E}">
        <p14:creationId xmlns:p14="http://schemas.microsoft.com/office/powerpoint/2010/main" val="3444971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III</a:t>
            </a:r>
          </a:p>
        </p:txBody>
      </p:sp>
      <p:sp>
        <p:nvSpPr>
          <p:cNvPr id="3" name="Content Placeholder 2"/>
          <p:cNvSpPr>
            <a:spLocks noGrp="1"/>
          </p:cNvSpPr>
          <p:nvPr>
            <p:ph idx="1"/>
          </p:nvPr>
        </p:nvSpPr>
        <p:spPr/>
        <p:txBody>
          <a:bodyPr>
            <a:normAutofit/>
          </a:bodyPr>
          <a:lstStyle/>
          <a:p>
            <a:pPr marL="0" indent="0">
              <a:buNone/>
            </a:pPr>
            <a:r>
              <a:rPr lang="en-US" sz="2400">
                <a:latin typeface="Calibri" charset="0"/>
              </a:rPr>
              <a:t>A 30-year old female presents with amenorrhea. She claims her menstrual cycle used to be every 28 days but then changed to every 2 months, and now she has not had a period in 4 months. She took a home pregnancy test and it was negative. She has a 7-month old son, who is healthy and was born at–term vaginally with significant blood loss. She claims she is always cold and keeps gaining weight, despite her efforts to lose weight.</a:t>
            </a:r>
          </a:p>
          <a:p>
            <a:pPr marL="0" indent="0">
              <a:buNone/>
            </a:pPr>
            <a:r>
              <a:rPr lang="en-US">
                <a:latin typeface="Calibri" charset="0"/>
              </a:rPr>
              <a:t/>
            </a:r>
            <a:br>
              <a:rPr lang="en-US">
                <a:latin typeface="Calibri" charset="0"/>
              </a:rPr>
            </a:br>
            <a:endParaRPr lang="en-US">
              <a:solidFill>
                <a:srgbClr val="404040"/>
              </a:solidFill>
              <a:latin typeface="Calibri"/>
            </a:endParaRPr>
          </a:p>
        </p:txBody>
      </p:sp>
    </p:spTree>
    <p:extLst>
      <p:ext uri="{BB962C8B-B14F-4D97-AF65-F5344CB8AC3E}">
        <p14:creationId xmlns:p14="http://schemas.microsoft.com/office/powerpoint/2010/main" val="4016968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vert="horz" lIns="91440" tIns="45720" rIns="91440" bIns="45720" rtlCol="0" anchor="t">
            <a:normAutofit/>
          </a:bodyPr>
          <a:lstStyle/>
          <a:p>
            <a:pPr marL="0" indent="0">
              <a:buNone/>
            </a:pPr>
            <a:r>
              <a:rPr lang="en-US" sz="3600" dirty="0">
                <a:latin typeface="Calibri" charset="0"/>
              </a:rPr>
              <a:t>8. What is her diagnosis?</a:t>
            </a:r>
          </a:p>
          <a:p>
            <a:pPr marL="0" indent="0">
              <a:buNone/>
            </a:pPr>
            <a:r>
              <a:rPr lang="en-US" dirty="0">
                <a:latin typeface="Calibri" charset="0"/>
              </a:rPr>
              <a:t/>
            </a:r>
            <a:br>
              <a:rPr lang="en-US" dirty="0">
                <a:latin typeface="Calibri" charset="0"/>
              </a:rPr>
            </a:br>
            <a:r>
              <a:rPr lang="en-US" sz="3600" dirty="0">
                <a:latin typeface="Calibri" charset="0"/>
              </a:rPr>
              <a:t>A. Pregnancy</a:t>
            </a:r>
            <a:br>
              <a:rPr lang="en-US" sz="3600" dirty="0">
                <a:latin typeface="Calibri" charset="0"/>
              </a:rPr>
            </a:br>
            <a:r>
              <a:rPr lang="en-US" sz="3600" dirty="0">
                <a:latin typeface="Calibri" charset="0"/>
              </a:rPr>
              <a:t>B. Hyperthyroid</a:t>
            </a:r>
            <a:br>
              <a:rPr lang="en-US" sz="3600" dirty="0">
                <a:latin typeface="Calibri" charset="0"/>
              </a:rPr>
            </a:br>
            <a:r>
              <a:rPr lang="en-US" sz="3600" dirty="0">
                <a:latin typeface="Calibri" charset="0"/>
              </a:rPr>
              <a:t>C. Sheehan’s Syndrome</a:t>
            </a:r>
            <a:br>
              <a:rPr lang="en-US" sz="3600" dirty="0">
                <a:latin typeface="Calibri" charset="0"/>
              </a:rPr>
            </a:br>
            <a:r>
              <a:rPr lang="en-US" sz="3600" dirty="0">
                <a:latin typeface="Calibri" charset="0"/>
              </a:rPr>
              <a:t>D. Leiomyomas</a:t>
            </a:r>
            <a:br>
              <a:rPr lang="en-US" sz="3600" dirty="0">
                <a:latin typeface="Calibri" charset="0"/>
              </a:rPr>
            </a:br>
            <a:r>
              <a:rPr lang="en-US" sz="3600" dirty="0">
                <a:latin typeface="Calibri" charset="0"/>
              </a:rPr>
              <a:t>E. Turner’s Syndrome</a:t>
            </a:r>
            <a:endParaRPr lang="en-US" sz="3600" dirty="0">
              <a:solidFill>
                <a:srgbClr val="404040"/>
              </a:solidFill>
              <a:latin typeface="Calibri" charset="0"/>
            </a:endParaRPr>
          </a:p>
        </p:txBody>
      </p:sp>
    </p:spTree>
    <p:extLst>
      <p:ext uri="{BB962C8B-B14F-4D97-AF65-F5344CB8AC3E}">
        <p14:creationId xmlns:p14="http://schemas.microsoft.com/office/powerpoint/2010/main" val="3711123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9. How did she get her disorder?</a:t>
            </a:r>
          </a:p>
          <a:p>
            <a:pPr marL="0" indent="0">
              <a:buNone/>
            </a:pPr>
            <a:r>
              <a:rPr lang="en-US">
                <a:latin typeface="Calibri" charset="0"/>
              </a:rPr>
              <a:t/>
            </a:r>
            <a:br>
              <a:rPr lang="en-US">
                <a:latin typeface="Calibri" charset="0"/>
              </a:rPr>
            </a:br>
            <a:r>
              <a:rPr lang="en-US" sz="3600">
                <a:latin typeface="Calibri" charset="0"/>
              </a:rPr>
              <a:t>A. Hereditary</a:t>
            </a:r>
            <a:br>
              <a:rPr lang="en-US" sz="3600">
                <a:latin typeface="Calibri" charset="0"/>
              </a:rPr>
            </a:br>
            <a:r>
              <a:rPr lang="en-US" sz="3600">
                <a:latin typeface="Calibri" charset="0"/>
              </a:rPr>
              <a:t>B. Pregnancy</a:t>
            </a:r>
            <a:br>
              <a:rPr lang="en-US" sz="3600">
                <a:latin typeface="Calibri" charset="0"/>
              </a:rPr>
            </a:br>
            <a:r>
              <a:rPr lang="en-US" sz="3600">
                <a:latin typeface="Calibri" charset="0"/>
              </a:rPr>
              <a:t>C. Weight gain</a:t>
            </a:r>
            <a:br>
              <a:rPr lang="en-US" sz="3600">
                <a:latin typeface="Calibri" charset="0"/>
              </a:rPr>
            </a:br>
            <a:r>
              <a:rPr lang="en-US" sz="3600">
                <a:latin typeface="Calibri" charset="0"/>
              </a:rPr>
              <a:t>D. Post-partum pituitary necrosis</a:t>
            </a:r>
            <a:br>
              <a:rPr lang="en-US" sz="3600">
                <a:latin typeface="Calibri" charset="0"/>
              </a:rPr>
            </a:br>
            <a:r>
              <a:rPr lang="en-US" sz="3600">
                <a:latin typeface="Calibri" charset="0"/>
              </a:rPr>
              <a:t>E. Increased amounts of neurotransmitters</a:t>
            </a:r>
            <a:endParaRPr lang="en-US" sz="3600">
              <a:solidFill>
                <a:srgbClr val="404040"/>
              </a:solidFill>
              <a:latin typeface="Calibri" charset="0"/>
            </a:endParaRPr>
          </a:p>
        </p:txBody>
      </p:sp>
    </p:spTree>
    <p:extLst>
      <p:ext uri="{BB962C8B-B14F-4D97-AF65-F5344CB8AC3E}">
        <p14:creationId xmlns:p14="http://schemas.microsoft.com/office/powerpoint/2010/main" val="2928584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92500" lnSpcReduction="20000"/>
          </a:bodyPr>
          <a:lstStyle/>
          <a:p>
            <a:pPr marL="0" indent="0">
              <a:buNone/>
            </a:pPr>
            <a:r>
              <a:rPr lang="en-US" sz="3600">
                <a:latin typeface="Calibri" charset="0"/>
              </a:rPr>
              <a:t>10. How do you treat her?</a:t>
            </a:r>
          </a:p>
          <a:p>
            <a:pPr marL="0" indent="0">
              <a:buNone/>
            </a:pPr>
            <a:r>
              <a:rPr lang="en-US">
                <a:latin typeface="Calibri" charset="0"/>
              </a:rPr>
              <a:t/>
            </a:r>
            <a:br>
              <a:rPr lang="en-US">
                <a:latin typeface="Calibri" charset="0"/>
              </a:rPr>
            </a:br>
            <a:r>
              <a:rPr lang="en-US" sz="3600">
                <a:latin typeface="Calibri" charset="0"/>
              </a:rPr>
              <a:t>A. Delivery of baby</a:t>
            </a:r>
            <a:br>
              <a:rPr lang="en-US" sz="3600">
                <a:latin typeface="Calibri" charset="0"/>
              </a:rPr>
            </a:br>
            <a:r>
              <a:rPr lang="en-US" sz="3600">
                <a:latin typeface="Calibri" charset="0"/>
              </a:rPr>
              <a:t>B. Control her blood glucose</a:t>
            </a:r>
            <a:br>
              <a:rPr lang="en-US" sz="3600">
                <a:latin typeface="Calibri" charset="0"/>
              </a:rPr>
            </a:br>
            <a:r>
              <a:rPr lang="en-US" sz="3600">
                <a:latin typeface="Calibri" charset="0"/>
              </a:rPr>
              <a:t>C. OCPs</a:t>
            </a:r>
            <a:br>
              <a:rPr lang="en-US" sz="3600">
                <a:latin typeface="Calibri" charset="0"/>
              </a:rPr>
            </a:br>
            <a:r>
              <a:rPr lang="en-US" sz="3600">
                <a:latin typeface="Calibri" charset="0"/>
              </a:rPr>
              <a:t>D. Lose weight</a:t>
            </a:r>
            <a:br>
              <a:rPr lang="en-US" sz="3600">
                <a:latin typeface="Calibri" charset="0"/>
              </a:rPr>
            </a:br>
            <a:r>
              <a:rPr lang="en-US" sz="3600">
                <a:latin typeface="Calibri" charset="0"/>
              </a:rPr>
              <a:t>E. Replace hormones</a:t>
            </a:r>
            <a:br>
              <a:rPr lang="en-US" sz="3600">
                <a:latin typeface="Calibri" charset="0"/>
              </a:rPr>
            </a:br>
            <a:r>
              <a:rPr lang="en-US" sz="3600">
                <a:latin typeface="Calibri" charset="0"/>
              </a:rPr>
              <a:t/>
            </a:r>
            <a:br>
              <a:rPr lang="en-US" sz="3600">
                <a:latin typeface="Calibri" charset="0"/>
              </a:rPr>
            </a:br>
            <a:endParaRPr lang="en-US" sz="3600">
              <a:solidFill>
                <a:srgbClr val="404040"/>
              </a:solidFill>
              <a:latin typeface="Calibri" charset="0"/>
            </a:endParaRPr>
          </a:p>
        </p:txBody>
      </p:sp>
    </p:spTree>
    <p:extLst>
      <p:ext uri="{BB962C8B-B14F-4D97-AF65-F5344CB8AC3E}">
        <p14:creationId xmlns:p14="http://schemas.microsoft.com/office/powerpoint/2010/main" val="1644234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IV</a:t>
            </a:r>
          </a:p>
        </p:txBody>
      </p:sp>
      <p:sp>
        <p:nvSpPr>
          <p:cNvPr id="3" name="Content Placeholder 2"/>
          <p:cNvSpPr>
            <a:spLocks noGrp="1"/>
          </p:cNvSpPr>
          <p:nvPr>
            <p:ph idx="1"/>
          </p:nvPr>
        </p:nvSpPr>
        <p:spPr/>
        <p:txBody>
          <a:bodyPr>
            <a:normAutofit/>
          </a:bodyPr>
          <a:lstStyle/>
          <a:p>
            <a:pPr marL="0" indent="0">
              <a:buNone/>
            </a:pPr>
            <a:r>
              <a:rPr lang="en-US" sz="2400">
                <a:latin typeface="Calibri" charset="0"/>
              </a:rPr>
              <a:t>A 27-year old female presents to your office complaining of bloody nipple discharge. She states she does not have any breast pain and has not been injured at home or at work. She is married and has one child who is attending daycare. She claims she feels well and has not been around anyone who has been ill.</a:t>
            </a:r>
          </a:p>
          <a:p>
            <a:pPr marL="0" indent="0">
              <a:buNone/>
            </a:pPr>
            <a:r>
              <a:rPr lang="en-US">
                <a:latin typeface="Calibri" charset="0"/>
              </a:rPr>
              <a:t/>
            </a:r>
            <a:br>
              <a:rPr lang="en-US">
                <a:latin typeface="Calibri" charset="0"/>
              </a:rPr>
            </a:br>
            <a:endParaRPr lang="en-US">
              <a:solidFill>
                <a:srgbClr val="404040"/>
              </a:solidFill>
              <a:latin typeface="Calibri"/>
            </a:endParaRPr>
          </a:p>
        </p:txBody>
      </p:sp>
    </p:spTree>
    <p:extLst>
      <p:ext uri="{BB962C8B-B14F-4D97-AF65-F5344CB8AC3E}">
        <p14:creationId xmlns:p14="http://schemas.microsoft.com/office/powerpoint/2010/main" val="3476751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11. What is her diagnosis?</a:t>
            </a:r>
          </a:p>
          <a:p>
            <a:pPr marL="0" indent="0">
              <a:buNone/>
            </a:pPr>
            <a:r>
              <a:rPr lang="en-US">
                <a:latin typeface="Calibri" charset="0"/>
              </a:rPr>
              <a:t/>
            </a:r>
            <a:br>
              <a:rPr lang="en-US">
                <a:latin typeface="Calibri" charset="0"/>
              </a:rPr>
            </a:br>
            <a:r>
              <a:rPr lang="en-US" sz="3600">
                <a:latin typeface="Calibri" charset="0"/>
              </a:rPr>
              <a:t>A. Intraductal Breast Papilloma</a:t>
            </a:r>
            <a:br>
              <a:rPr lang="en-US" sz="3600">
                <a:latin typeface="Calibri" charset="0"/>
              </a:rPr>
            </a:br>
            <a:r>
              <a:rPr lang="en-US" sz="3600">
                <a:latin typeface="Calibri" charset="0"/>
              </a:rPr>
              <a:t>B. Inflammatory Breast Papilloma</a:t>
            </a:r>
            <a:br>
              <a:rPr lang="en-US" sz="3600">
                <a:latin typeface="Calibri" charset="0"/>
              </a:rPr>
            </a:br>
            <a:r>
              <a:rPr lang="en-US" sz="3600">
                <a:latin typeface="Calibri" charset="0"/>
              </a:rPr>
              <a:t>C. Paget’s Disease</a:t>
            </a:r>
            <a:br>
              <a:rPr lang="en-US" sz="3600">
                <a:latin typeface="Calibri" charset="0"/>
              </a:rPr>
            </a:br>
            <a:r>
              <a:rPr lang="en-US" sz="3600">
                <a:latin typeface="Calibri" charset="0"/>
              </a:rPr>
              <a:t>D. St. Mary’s nodules</a:t>
            </a:r>
            <a:br>
              <a:rPr lang="en-US" sz="3600">
                <a:latin typeface="Calibri" charset="0"/>
              </a:rPr>
            </a:br>
            <a:r>
              <a:rPr lang="en-US" sz="3600">
                <a:latin typeface="Calibri" charset="0"/>
              </a:rPr>
              <a:t>E. Intralobular Breast Papilloma</a:t>
            </a:r>
            <a:endParaRPr lang="en-US" sz="3600">
              <a:solidFill>
                <a:srgbClr val="404040"/>
              </a:solidFill>
              <a:latin typeface="Calibri" charset="0"/>
            </a:endParaRPr>
          </a:p>
        </p:txBody>
      </p:sp>
    </p:spTree>
    <p:extLst>
      <p:ext uri="{BB962C8B-B14F-4D97-AF65-F5344CB8AC3E}">
        <p14:creationId xmlns:p14="http://schemas.microsoft.com/office/powerpoint/2010/main" val="1415649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92500" lnSpcReduction="10000"/>
          </a:bodyPr>
          <a:lstStyle/>
          <a:p>
            <a:pPr marL="0" indent="0">
              <a:buNone/>
            </a:pPr>
            <a:r>
              <a:rPr lang="en-US" sz="3600">
                <a:latin typeface="Calibri" charset="0"/>
              </a:rPr>
              <a:t>12. What test would confirm your diagnosis?</a:t>
            </a:r>
          </a:p>
          <a:p>
            <a:pPr marL="0" indent="0">
              <a:buNone/>
            </a:pPr>
            <a:r>
              <a:rPr lang="en-US">
                <a:latin typeface="Calibri" charset="0"/>
              </a:rPr>
              <a:t/>
            </a:r>
            <a:br>
              <a:rPr lang="en-US">
                <a:latin typeface="Calibri" charset="0"/>
              </a:rPr>
            </a:br>
            <a:r>
              <a:rPr lang="en-US" sz="3600">
                <a:latin typeface="Calibri" charset="0"/>
              </a:rPr>
              <a:t>A. Repeat Mammogram</a:t>
            </a:r>
            <a:br>
              <a:rPr lang="en-US" sz="3600">
                <a:latin typeface="Calibri" charset="0"/>
              </a:rPr>
            </a:br>
            <a:r>
              <a:rPr lang="en-US" sz="3600">
                <a:latin typeface="Calibri" charset="0"/>
              </a:rPr>
              <a:t>B. Blood smear from nipple discharge, Ultrasound of breasts, and Needle biopsy</a:t>
            </a:r>
            <a:br>
              <a:rPr lang="en-US" sz="3600">
                <a:latin typeface="Calibri" charset="0"/>
              </a:rPr>
            </a:br>
            <a:r>
              <a:rPr lang="en-US" sz="3600">
                <a:latin typeface="Calibri" charset="0"/>
              </a:rPr>
              <a:t>C. Monthly breast exam</a:t>
            </a:r>
            <a:br>
              <a:rPr lang="en-US" sz="3600">
                <a:latin typeface="Calibri" charset="0"/>
              </a:rPr>
            </a:br>
            <a:r>
              <a:rPr lang="en-US" sz="3600">
                <a:latin typeface="Calibri" charset="0"/>
              </a:rPr>
              <a:t>D. Frozen sample</a:t>
            </a:r>
            <a:br>
              <a:rPr lang="en-US" sz="3600">
                <a:latin typeface="Calibri" charset="0"/>
              </a:rPr>
            </a:br>
            <a:r>
              <a:rPr lang="en-US" sz="3600">
                <a:latin typeface="Calibri" charset="0"/>
              </a:rPr>
              <a:t>E. Autopsy</a:t>
            </a:r>
            <a:endParaRPr lang="en-US" sz="3600">
              <a:solidFill>
                <a:srgbClr val="404040"/>
              </a:solidFill>
              <a:latin typeface="Calibri" charset="0"/>
            </a:endParaRPr>
          </a:p>
        </p:txBody>
      </p:sp>
    </p:spTree>
    <p:extLst>
      <p:ext uri="{BB962C8B-B14F-4D97-AF65-F5344CB8AC3E}">
        <p14:creationId xmlns:p14="http://schemas.microsoft.com/office/powerpoint/2010/main" val="3983058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92500" lnSpcReduction="10000"/>
          </a:bodyPr>
          <a:lstStyle/>
          <a:p>
            <a:pPr marL="0" indent="0">
              <a:buNone/>
            </a:pPr>
            <a:r>
              <a:rPr lang="en-US" sz="3600">
                <a:latin typeface="Calibri" charset="0"/>
              </a:rPr>
              <a:t>13. Should she get a Mammogram done?</a:t>
            </a:r>
          </a:p>
          <a:p>
            <a:pPr marL="0" indent="0">
              <a:buNone/>
            </a:pPr>
            <a:r>
              <a:rPr lang="en-US">
                <a:latin typeface="Calibri" charset="0"/>
              </a:rPr>
              <a:t/>
            </a:r>
            <a:br>
              <a:rPr lang="en-US">
                <a:latin typeface="Calibri" charset="0"/>
              </a:rPr>
            </a:br>
            <a:r>
              <a:rPr lang="en-US" sz="3600">
                <a:latin typeface="Calibri" charset="0"/>
              </a:rPr>
              <a:t>A. Yes, at first sign of discharge</a:t>
            </a:r>
            <a:br>
              <a:rPr lang="en-US" sz="3600">
                <a:latin typeface="Calibri" charset="0"/>
              </a:rPr>
            </a:br>
            <a:r>
              <a:rPr lang="en-US" sz="3600">
                <a:latin typeface="Calibri" charset="0"/>
              </a:rPr>
              <a:t>B. Yes, every year beginning at age 25</a:t>
            </a:r>
            <a:br>
              <a:rPr lang="en-US" sz="3600">
                <a:latin typeface="Calibri" charset="0"/>
              </a:rPr>
            </a:br>
            <a:r>
              <a:rPr lang="en-US" sz="3600">
                <a:latin typeface="Calibri" charset="0"/>
              </a:rPr>
              <a:t>C. No, she is too young because her breasts are too dense</a:t>
            </a:r>
            <a:br>
              <a:rPr lang="en-US" sz="3600">
                <a:latin typeface="Calibri" charset="0"/>
              </a:rPr>
            </a:br>
            <a:r>
              <a:rPr lang="en-US" sz="3600">
                <a:latin typeface="Calibri" charset="0"/>
              </a:rPr>
              <a:t>D. No because she does not feel ill</a:t>
            </a:r>
            <a:br>
              <a:rPr lang="en-US" sz="3600">
                <a:latin typeface="Calibri" charset="0"/>
              </a:rPr>
            </a:br>
            <a:r>
              <a:rPr lang="en-US" sz="3600">
                <a:latin typeface="Calibri" charset="0"/>
              </a:rPr>
              <a:t>E. Not until she has breast pain</a:t>
            </a:r>
            <a:endParaRPr lang="en-US" sz="3600">
              <a:solidFill>
                <a:srgbClr val="404040"/>
              </a:solidFill>
              <a:latin typeface="Calibri" charset="0"/>
            </a:endParaRPr>
          </a:p>
        </p:txBody>
      </p:sp>
    </p:spTree>
    <p:extLst>
      <p:ext uri="{BB962C8B-B14F-4D97-AF65-F5344CB8AC3E}">
        <p14:creationId xmlns:p14="http://schemas.microsoft.com/office/powerpoint/2010/main" val="3825130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92500" lnSpcReduction="10000"/>
          </a:bodyPr>
          <a:lstStyle/>
          <a:p>
            <a:pPr marL="0" indent="0">
              <a:buNone/>
            </a:pPr>
            <a:r>
              <a:rPr lang="en-US" sz="3600">
                <a:latin typeface="Calibri" charset="0"/>
              </a:rPr>
              <a:t>14. Which of the following is the best advice you would give her after she is treated?</a:t>
            </a:r>
          </a:p>
          <a:p>
            <a:pPr marL="0" indent="0">
              <a:buNone/>
            </a:pPr>
            <a:r>
              <a:rPr lang="en-US">
                <a:latin typeface="Calibri" charset="0"/>
              </a:rPr>
              <a:t/>
            </a:r>
            <a:br>
              <a:rPr lang="en-US">
                <a:latin typeface="Calibri" charset="0"/>
              </a:rPr>
            </a:br>
            <a:r>
              <a:rPr lang="en-US" sz="3600">
                <a:latin typeface="Calibri" charset="0"/>
              </a:rPr>
              <a:t>A. Wear 2 bras for better support</a:t>
            </a:r>
            <a:br>
              <a:rPr lang="en-US" sz="3600">
                <a:latin typeface="Calibri" charset="0"/>
              </a:rPr>
            </a:br>
            <a:r>
              <a:rPr lang="en-US" sz="3600">
                <a:latin typeface="Calibri" charset="0"/>
              </a:rPr>
              <a:t>B. Check her CA-125</a:t>
            </a:r>
            <a:br>
              <a:rPr lang="en-US" sz="3600">
                <a:latin typeface="Calibri" charset="0"/>
              </a:rPr>
            </a:br>
            <a:r>
              <a:rPr lang="en-US" sz="3600">
                <a:latin typeface="Calibri" charset="0"/>
              </a:rPr>
              <a:t>C. Bed rest for 2 weeks</a:t>
            </a:r>
            <a:br>
              <a:rPr lang="en-US" sz="3600">
                <a:latin typeface="Calibri" charset="0"/>
              </a:rPr>
            </a:br>
            <a:r>
              <a:rPr lang="en-US" sz="3600">
                <a:latin typeface="Calibri" charset="0"/>
              </a:rPr>
              <a:t>D. Do monthly self-breast exams</a:t>
            </a:r>
            <a:br>
              <a:rPr lang="en-US" sz="3600">
                <a:latin typeface="Calibri" charset="0"/>
              </a:rPr>
            </a:br>
            <a:r>
              <a:rPr lang="en-US" sz="3600">
                <a:latin typeface="Calibri" charset="0"/>
              </a:rPr>
              <a:t>E. Take ferrous sulfate tablets</a:t>
            </a:r>
            <a:endParaRPr lang="en-US" sz="3600">
              <a:solidFill>
                <a:srgbClr val="404040"/>
              </a:solidFill>
              <a:latin typeface="Calibri" charset="0"/>
            </a:endParaRPr>
          </a:p>
        </p:txBody>
      </p:sp>
    </p:spTree>
    <p:extLst>
      <p:ext uri="{BB962C8B-B14F-4D97-AF65-F5344CB8AC3E}">
        <p14:creationId xmlns:p14="http://schemas.microsoft.com/office/powerpoint/2010/main" val="298012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I</a:t>
            </a:r>
          </a:p>
        </p:txBody>
      </p:sp>
      <p:sp>
        <p:nvSpPr>
          <p:cNvPr id="3" name="Content Placeholder 2"/>
          <p:cNvSpPr>
            <a:spLocks noGrp="1"/>
          </p:cNvSpPr>
          <p:nvPr>
            <p:ph idx="1"/>
          </p:nvPr>
        </p:nvSpPr>
        <p:spPr/>
        <p:txBody>
          <a:bodyPr>
            <a:normAutofit/>
          </a:bodyPr>
          <a:lstStyle/>
          <a:p>
            <a:pPr marL="0" indent="0">
              <a:buNone/>
            </a:pPr>
            <a:r>
              <a:rPr lang="en-US" sz="2400">
                <a:latin typeface="Calibri" charset="0"/>
              </a:rPr>
              <a:t>A 70-year old female presents to your office with her two sons who complain that their mother’s memory has been declining for the last year. She is upset that they brought her in, but they state she is worsening. Her son claims she first began losing her car keys, then forgetting her grandchildren’s name, and now she wanders from her home and cannot remember who she is and how to get back home. They are really worried and are scared for her safety. Her TSH, electrolytes, and blood glucose levels are within normal limits.</a:t>
            </a:r>
          </a:p>
          <a:p>
            <a:pPr marL="0" indent="0">
              <a:buNone/>
            </a:pPr>
            <a:r>
              <a:rPr lang="en-US">
                <a:latin typeface="Calibri" charset="0"/>
              </a:rPr>
              <a:t/>
            </a:r>
            <a:br>
              <a:rPr lang="en-US">
                <a:latin typeface="Calibri" charset="0"/>
              </a:rPr>
            </a:br>
            <a:endParaRPr lang="en-US">
              <a:solidFill>
                <a:srgbClr val="404040"/>
              </a:solidFill>
              <a:latin typeface="Calibri"/>
            </a:endParaRPr>
          </a:p>
        </p:txBody>
      </p:sp>
    </p:spTree>
    <p:extLst>
      <p:ext uri="{BB962C8B-B14F-4D97-AF65-F5344CB8AC3E}">
        <p14:creationId xmlns:p14="http://schemas.microsoft.com/office/powerpoint/2010/main" val="831876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V</a:t>
            </a:r>
          </a:p>
        </p:txBody>
      </p:sp>
      <p:sp>
        <p:nvSpPr>
          <p:cNvPr id="3" name="Content Placeholder 2"/>
          <p:cNvSpPr>
            <a:spLocks noGrp="1"/>
          </p:cNvSpPr>
          <p:nvPr>
            <p:ph idx="1"/>
          </p:nvPr>
        </p:nvSpPr>
        <p:spPr/>
        <p:txBody>
          <a:bodyPr>
            <a:normAutofit/>
          </a:bodyPr>
          <a:lstStyle/>
          <a:p>
            <a:pPr marL="0" indent="0">
              <a:buNone/>
            </a:pPr>
            <a:r>
              <a:rPr lang="en-US" sz="2400">
                <a:latin typeface="Calibri" charset="0"/>
              </a:rPr>
              <a:t>A 70-year old female presents to your office for a follow-up visit. She is a cancer patient who receives both Chemotherapy and Radiation. Today she complains of chest pain when she swallows solids and liquids. Her temperature is 101F, and she has lost ten pounds since her visit last month.</a:t>
            </a:r>
          </a:p>
          <a:p>
            <a:pPr marL="0" indent="0">
              <a:buNone/>
            </a:pPr>
            <a:r>
              <a:rPr lang="en-US">
                <a:latin typeface="Calibri" charset="0"/>
              </a:rPr>
              <a:t/>
            </a:r>
            <a:br>
              <a:rPr lang="en-US">
                <a:latin typeface="Calibri" charset="0"/>
              </a:rPr>
            </a:br>
            <a:endParaRPr lang="en-US">
              <a:solidFill>
                <a:srgbClr val="404040"/>
              </a:solidFill>
              <a:latin typeface="Calibri"/>
            </a:endParaRPr>
          </a:p>
        </p:txBody>
      </p:sp>
    </p:spTree>
    <p:extLst>
      <p:ext uri="{BB962C8B-B14F-4D97-AF65-F5344CB8AC3E}">
        <p14:creationId xmlns:p14="http://schemas.microsoft.com/office/powerpoint/2010/main" val="1253096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15. What is her diagnosis?</a:t>
            </a:r>
          </a:p>
          <a:p>
            <a:pPr marL="0" indent="0">
              <a:buNone/>
            </a:pPr>
            <a:r>
              <a:rPr lang="en-US">
                <a:latin typeface="Calibri" charset="0"/>
              </a:rPr>
              <a:t/>
            </a:r>
            <a:br>
              <a:rPr lang="en-US">
                <a:latin typeface="Calibri" charset="0"/>
              </a:rPr>
            </a:br>
            <a:r>
              <a:rPr lang="en-US" sz="3600">
                <a:latin typeface="Calibri" charset="0"/>
              </a:rPr>
              <a:t>A. GERD</a:t>
            </a:r>
            <a:r>
              <a:rPr lang="en-US" sz="1100">
                <a:latin typeface="Calibri" charset="0"/>
              </a:rPr>
              <a:t/>
            </a:r>
            <a:br>
              <a:rPr lang="en-US" sz="1100">
                <a:latin typeface="Calibri" charset="0"/>
              </a:rPr>
            </a:br>
            <a:r>
              <a:rPr lang="en-US" sz="3600">
                <a:latin typeface="Calibri" charset="0"/>
              </a:rPr>
              <a:t>B. H. Pylori infection</a:t>
            </a:r>
            <a:r>
              <a:rPr lang="en-US" sz="1100">
                <a:latin typeface="Calibri" charset="0"/>
              </a:rPr>
              <a:t/>
            </a:r>
            <a:br>
              <a:rPr lang="en-US" sz="1100">
                <a:latin typeface="Calibri" charset="0"/>
              </a:rPr>
            </a:br>
            <a:r>
              <a:rPr lang="en-US" sz="3600">
                <a:latin typeface="Calibri" charset="0"/>
              </a:rPr>
              <a:t>C. Candida esophagitis</a:t>
            </a:r>
            <a:r>
              <a:rPr lang="en-US" sz="1100">
                <a:latin typeface="Calibri" charset="0"/>
              </a:rPr>
              <a:t/>
            </a:r>
            <a:br>
              <a:rPr lang="en-US" sz="1100">
                <a:latin typeface="Calibri" charset="0"/>
              </a:rPr>
            </a:br>
            <a:r>
              <a:rPr lang="en-US" sz="3600">
                <a:latin typeface="Calibri" charset="0"/>
              </a:rPr>
              <a:t>D. Achalasia</a:t>
            </a:r>
            <a:r>
              <a:rPr lang="en-US" sz="1100">
                <a:latin typeface="Calibri" charset="0"/>
              </a:rPr>
              <a:t/>
            </a:r>
            <a:br>
              <a:rPr lang="en-US" sz="1100">
                <a:latin typeface="Calibri" charset="0"/>
              </a:rPr>
            </a:br>
            <a:r>
              <a:rPr lang="en-US" sz="3600">
                <a:latin typeface="Calibri" charset="0"/>
              </a:rPr>
              <a:t>E. Anorexia nervosa</a:t>
            </a:r>
            <a:endParaRPr lang="en-US" sz="3600">
              <a:solidFill>
                <a:srgbClr val="404040"/>
              </a:solidFill>
              <a:latin typeface="Calibri" charset="0"/>
            </a:endParaRPr>
          </a:p>
        </p:txBody>
      </p:sp>
    </p:spTree>
    <p:extLst>
      <p:ext uri="{BB962C8B-B14F-4D97-AF65-F5344CB8AC3E}">
        <p14:creationId xmlns:p14="http://schemas.microsoft.com/office/powerpoint/2010/main" val="1391382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16. What is the cause of her illness?</a:t>
            </a:r>
          </a:p>
          <a:p>
            <a:pPr marL="0" indent="0">
              <a:buNone/>
            </a:pPr>
            <a:r>
              <a:rPr lang="en-US">
                <a:latin typeface="Calibri" charset="0"/>
              </a:rPr>
              <a:t/>
            </a:r>
            <a:br>
              <a:rPr lang="en-US">
                <a:latin typeface="Calibri" charset="0"/>
              </a:rPr>
            </a:br>
            <a:r>
              <a:rPr lang="en-US" sz="3600">
                <a:latin typeface="Calibri" charset="0"/>
              </a:rPr>
              <a:t>A. Immunosuppression</a:t>
            </a:r>
            <a:br>
              <a:rPr lang="en-US" sz="3600">
                <a:latin typeface="Calibri" charset="0"/>
              </a:rPr>
            </a:br>
            <a:r>
              <a:rPr lang="en-US" sz="3600">
                <a:latin typeface="Calibri" charset="0"/>
              </a:rPr>
              <a:t>B. Immunocompetency</a:t>
            </a:r>
            <a:br>
              <a:rPr lang="en-US" sz="3600">
                <a:latin typeface="Calibri" charset="0"/>
              </a:rPr>
            </a:br>
            <a:r>
              <a:rPr lang="en-US" sz="3600">
                <a:latin typeface="Calibri" charset="0"/>
              </a:rPr>
              <a:t>C. Eating raw meat</a:t>
            </a:r>
            <a:br>
              <a:rPr lang="en-US" sz="3600">
                <a:latin typeface="Calibri" charset="0"/>
              </a:rPr>
            </a:br>
            <a:r>
              <a:rPr lang="en-US" sz="3600">
                <a:latin typeface="Calibri" charset="0"/>
              </a:rPr>
              <a:t>D. Dieting</a:t>
            </a:r>
            <a:br>
              <a:rPr lang="en-US" sz="3600">
                <a:latin typeface="Calibri" charset="0"/>
              </a:rPr>
            </a:br>
            <a:r>
              <a:rPr lang="en-US" sz="3600">
                <a:latin typeface="Calibri" charset="0"/>
              </a:rPr>
              <a:t>E. Trying to please her husband</a:t>
            </a:r>
            <a:endParaRPr lang="en-US" sz="3600">
              <a:solidFill>
                <a:srgbClr val="404040"/>
              </a:solidFill>
              <a:latin typeface="Calibri" charset="0"/>
            </a:endParaRPr>
          </a:p>
        </p:txBody>
      </p:sp>
    </p:spTree>
    <p:extLst>
      <p:ext uri="{BB962C8B-B14F-4D97-AF65-F5344CB8AC3E}">
        <p14:creationId xmlns:p14="http://schemas.microsoft.com/office/powerpoint/2010/main" val="2479245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17. What is the treatment of her illness?</a:t>
            </a:r>
          </a:p>
          <a:p>
            <a:pPr marL="0" indent="0">
              <a:buNone/>
            </a:pPr>
            <a:r>
              <a:rPr lang="en-US">
                <a:latin typeface="Calibri" charset="0"/>
              </a:rPr>
              <a:t/>
            </a:r>
            <a:br>
              <a:rPr lang="en-US">
                <a:latin typeface="Calibri" charset="0"/>
              </a:rPr>
            </a:br>
            <a:r>
              <a:rPr lang="en-US" sz="3600">
                <a:latin typeface="Calibri" charset="0"/>
              </a:rPr>
              <a:t>A. Penicillin</a:t>
            </a:r>
            <a:br>
              <a:rPr lang="en-US" sz="3600">
                <a:latin typeface="Calibri" charset="0"/>
              </a:rPr>
            </a:br>
            <a:r>
              <a:rPr lang="en-US" sz="3600">
                <a:latin typeface="Calibri" charset="0"/>
              </a:rPr>
              <a:t>B. Acyclovir</a:t>
            </a:r>
            <a:br>
              <a:rPr lang="en-US" sz="3600">
                <a:latin typeface="Calibri" charset="0"/>
              </a:rPr>
            </a:br>
            <a:r>
              <a:rPr lang="en-US" sz="3600">
                <a:latin typeface="Calibri" charset="0"/>
              </a:rPr>
              <a:t>C. Metronidazole</a:t>
            </a:r>
            <a:br>
              <a:rPr lang="en-US" sz="3600">
                <a:latin typeface="Calibri" charset="0"/>
              </a:rPr>
            </a:br>
            <a:r>
              <a:rPr lang="en-US" sz="3600">
                <a:latin typeface="Calibri" charset="0"/>
              </a:rPr>
              <a:t>D. Griseofulvin</a:t>
            </a:r>
            <a:br>
              <a:rPr lang="en-US" sz="3600">
                <a:latin typeface="Calibri" charset="0"/>
              </a:rPr>
            </a:br>
            <a:r>
              <a:rPr lang="en-US" sz="3600">
                <a:latin typeface="Calibri" charset="0"/>
              </a:rPr>
              <a:t>E. Nystatin</a:t>
            </a:r>
            <a:endParaRPr lang="en-US" sz="3600">
              <a:solidFill>
                <a:srgbClr val="404040"/>
              </a:solidFill>
              <a:latin typeface="Calibri" charset="0"/>
            </a:endParaRPr>
          </a:p>
        </p:txBody>
      </p:sp>
    </p:spTree>
    <p:extLst>
      <p:ext uri="{BB962C8B-B14F-4D97-AF65-F5344CB8AC3E}">
        <p14:creationId xmlns:p14="http://schemas.microsoft.com/office/powerpoint/2010/main" val="2887843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VI</a:t>
            </a:r>
          </a:p>
        </p:txBody>
      </p:sp>
      <p:sp>
        <p:nvSpPr>
          <p:cNvPr id="3" name="Content Placeholder 2"/>
          <p:cNvSpPr>
            <a:spLocks noGrp="1"/>
          </p:cNvSpPr>
          <p:nvPr>
            <p:ph idx="1"/>
          </p:nvPr>
        </p:nvSpPr>
        <p:spPr/>
        <p:txBody>
          <a:bodyPr>
            <a:normAutofit/>
          </a:bodyPr>
          <a:lstStyle/>
          <a:p>
            <a:pPr marL="0" indent="0">
              <a:buNone/>
            </a:pPr>
            <a:r>
              <a:rPr lang="en-US" sz="2400">
                <a:latin typeface="Calibri" charset="0"/>
              </a:rPr>
              <a:t>A 300 pound female presents your office with right upper quadrant pain. She states she has had this pain off and on for months, but now it is worsening. She claims the pain is sharp and sometimes wakes her from her sleep. The pain occurs in the daytime an hour after eating at Kentucky Fried Chicken (her favorite restaurant).</a:t>
            </a:r>
          </a:p>
          <a:p>
            <a:pPr marL="0" indent="0">
              <a:buNone/>
            </a:pPr>
            <a:r>
              <a:rPr lang="en-US">
                <a:latin typeface="Calibri" charset="0"/>
              </a:rPr>
              <a:t/>
            </a:r>
            <a:br>
              <a:rPr lang="en-US">
                <a:latin typeface="Calibri" charset="0"/>
              </a:rPr>
            </a:br>
            <a:endParaRPr lang="en-US">
              <a:solidFill>
                <a:srgbClr val="404040"/>
              </a:solidFill>
              <a:latin typeface="Calibri"/>
            </a:endParaRPr>
          </a:p>
        </p:txBody>
      </p:sp>
    </p:spTree>
    <p:extLst>
      <p:ext uri="{BB962C8B-B14F-4D97-AF65-F5344CB8AC3E}">
        <p14:creationId xmlns:p14="http://schemas.microsoft.com/office/powerpoint/2010/main" val="197523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18. What is her diagnosis?</a:t>
            </a:r>
          </a:p>
          <a:p>
            <a:pPr marL="0" indent="0">
              <a:buNone/>
            </a:pPr>
            <a:r>
              <a:rPr lang="en-US">
                <a:latin typeface="Calibri" charset="0"/>
              </a:rPr>
              <a:t/>
            </a:r>
            <a:br>
              <a:rPr lang="en-US">
                <a:latin typeface="Calibri" charset="0"/>
              </a:rPr>
            </a:br>
            <a:r>
              <a:rPr lang="en-US" sz="3600">
                <a:latin typeface="Calibri" charset="0"/>
              </a:rPr>
              <a:t>A. Cholecystitis</a:t>
            </a:r>
            <a:br>
              <a:rPr lang="en-US" sz="3600">
                <a:latin typeface="Calibri" charset="0"/>
              </a:rPr>
            </a:br>
            <a:r>
              <a:rPr lang="en-US" sz="3600">
                <a:latin typeface="Calibri" charset="0"/>
              </a:rPr>
              <a:t>B. Choledocholelithiasis</a:t>
            </a:r>
            <a:br>
              <a:rPr lang="en-US" sz="3600">
                <a:latin typeface="Calibri" charset="0"/>
              </a:rPr>
            </a:br>
            <a:r>
              <a:rPr lang="en-US" sz="3600">
                <a:latin typeface="Calibri" charset="0"/>
              </a:rPr>
              <a:t>C. Medication-induced cramps</a:t>
            </a:r>
            <a:br>
              <a:rPr lang="en-US" sz="3600">
                <a:latin typeface="Calibri" charset="0"/>
              </a:rPr>
            </a:br>
            <a:r>
              <a:rPr lang="en-US" sz="3600">
                <a:latin typeface="Calibri" charset="0"/>
              </a:rPr>
              <a:t>D. Food poisoning</a:t>
            </a:r>
            <a:br>
              <a:rPr lang="en-US" sz="3600">
                <a:latin typeface="Calibri" charset="0"/>
              </a:rPr>
            </a:br>
            <a:r>
              <a:rPr lang="en-US" sz="3600">
                <a:latin typeface="Calibri" charset="0"/>
              </a:rPr>
              <a:t>E. Appendicitis</a:t>
            </a:r>
            <a:endParaRPr lang="en-US" sz="3600">
              <a:solidFill>
                <a:srgbClr val="404040"/>
              </a:solidFill>
              <a:latin typeface="Calibri" charset="0"/>
            </a:endParaRPr>
          </a:p>
        </p:txBody>
      </p:sp>
    </p:spTree>
    <p:extLst>
      <p:ext uri="{BB962C8B-B14F-4D97-AF65-F5344CB8AC3E}">
        <p14:creationId xmlns:p14="http://schemas.microsoft.com/office/powerpoint/2010/main" val="4269163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19. What test would confirm your diagnosis?</a:t>
            </a:r>
          </a:p>
          <a:p>
            <a:pPr marL="0" indent="0">
              <a:buNone/>
            </a:pPr>
            <a:r>
              <a:rPr lang="en-US">
                <a:latin typeface="Calibri" charset="0"/>
              </a:rPr>
              <a:t/>
            </a:r>
            <a:br>
              <a:rPr lang="en-US">
                <a:latin typeface="Calibri" charset="0"/>
              </a:rPr>
            </a:br>
            <a:r>
              <a:rPr lang="en-US" sz="3600">
                <a:latin typeface="Calibri" charset="0"/>
              </a:rPr>
              <a:t>A. X-ray</a:t>
            </a:r>
            <a:br>
              <a:rPr lang="en-US" sz="3600">
                <a:latin typeface="Calibri" charset="0"/>
              </a:rPr>
            </a:br>
            <a:r>
              <a:rPr lang="en-US" sz="3600">
                <a:latin typeface="Calibri" charset="0"/>
              </a:rPr>
              <a:t>B. PET Scan</a:t>
            </a:r>
            <a:br>
              <a:rPr lang="en-US" sz="3600">
                <a:latin typeface="Calibri" charset="0"/>
              </a:rPr>
            </a:br>
            <a:r>
              <a:rPr lang="en-US" sz="3600">
                <a:latin typeface="Calibri" charset="0"/>
              </a:rPr>
              <a:t>C. MRI</a:t>
            </a:r>
            <a:br>
              <a:rPr lang="en-US" sz="3600">
                <a:latin typeface="Calibri" charset="0"/>
              </a:rPr>
            </a:br>
            <a:r>
              <a:rPr lang="en-US" sz="3600">
                <a:latin typeface="Calibri" charset="0"/>
              </a:rPr>
              <a:t>D. CT Scan</a:t>
            </a:r>
            <a:br>
              <a:rPr lang="en-US" sz="3600">
                <a:latin typeface="Calibri" charset="0"/>
              </a:rPr>
            </a:br>
            <a:r>
              <a:rPr lang="en-US" sz="3600">
                <a:latin typeface="Calibri" charset="0"/>
              </a:rPr>
              <a:t>E. Ultrasound</a:t>
            </a:r>
            <a:endParaRPr lang="en-US" sz="3600">
              <a:solidFill>
                <a:srgbClr val="404040"/>
              </a:solidFill>
              <a:latin typeface="Calibri" charset="0"/>
            </a:endParaRPr>
          </a:p>
        </p:txBody>
      </p:sp>
    </p:spTree>
    <p:extLst>
      <p:ext uri="{BB962C8B-B14F-4D97-AF65-F5344CB8AC3E}">
        <p14:creationId xmlns:p14="http://schemas.microsoft.com/office/powerpoint/2010/main" val="4096879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20. What is the cause of her diagnosis?</a:t>
            </a:r>
          </a:p>
          <a:p>
            <a:pPr marL="0" indent="0">
              <a:buNone/>
            </a:pPr>
            <a:r>
              <a:rPr lang="en-US">
                <a:latin typeface="Calibri" charset="0"/>
              </a:rPr>
              <a:t/>
            </a:r>
            <a:br>
              <a:rPr lang="en-US">
                <a:latin typeface="Calibri" charset="0"/>
              </a:rPr>
            </a:br>
            <a:r>
              <a:rPr lang="en-US" sz="3600">
                <a:latin typeface="Calibri" charset="0"/>
              </a:rPr>
              <a:t>A. Kidney Stones</a:t>
            </a:r>
            <a:br>
              <a:rPr lang="en-US" sz="3600">
                <a:latin typeface="Calibri" charset="0"/>
              </a:rPr>
            </a:br>
            <a:r>
              <a:rPr lang="en-US" sz="3600">
                <a:latin typeface="Calibri" charset="0"/>
              </a:rPr>
              <a:t>B. Cholesterol Stones</a:t>
            </a:r>
            <a:br>
              <a:rPr lang="en-US" sz="3600">
                <a:latin typeface="Calibri" charset="0"/>
              </a:rPr>
            </a:br>
            <a:r>
              <a:rPr lang="en-US" sz="3600">
                <a:latin typeface="Calibri" charset="0"/>
              </a:rPr>
              <a:t>C. Bowel obstruction</a:t>
            </a:r>
            <a:br>
              <a:rPr lang="en-US" sz="3600">
                <a:latin typeface="Calibri" charset="0"/>
              </a:rPr>
            </a:br>
            <a:r>
              <a:rPr lang="en-US" sz="3600">
                <a:latin typeface="Calibri" charset="0"/>
              </a:rPr>
              <a:t>D. Volvulus</a:t>
            </a:r>
            <a:br>
              <a:rPr lang="en-US" sz="3600">
                <a:latin typeface="Calibri" charset="0"/>
              </a:rPr>
            </a:br>
            <a:r>
              <a:rPr lang="en-US" sz="3600">
                <a:latin typeface="Calibri" charset="0"/>
              </a:rPr>
              <a:t>E. Intussception</a:t>
            </a:r>
            <a:endParaRPr lang="en-US" sz="3600">
              <a:solidFill>
                <a:srgbClr val="404040"/>
              </a:solidFill>
              <a:latin typeface="Calibri" charset="0"/>
            </a:endParaRPr>
          </a:p>
        </p:txBody>
      </p:sp>
    </p:spTree>
    <p:extLst>
      <p:ext uri="{BB962C8B-B14F-4D97-AF65-F5344CB8AC3E}">
        <p14:creationId xmlns:p14="http://schemas.microsoft.com/office/powerpoint/2010/main" val="316392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21. How do you treat your diagnosis?</a:t>
            </a:r>
          </a:p>
          <a:p>
            <a:pPr marL="0" indent="0">
              <a:buNone/>
            </a:pPr>
            <a:r>
              <a:rPr lang="en-US">
                <a:latin typeface="Calibri" charset="0"/>
              </a:rPr>
              <a:t/>
            </a:r>
            <a:br>
              <a:rPr lang="en-US">
                <a:latin typeface="Calibri" charset="0"/>
              </a:rPr>
            </a:br>
            <a:r>
              <a:rPr lang="en-US" sz="3600">
                <a:latin typeface="Calibri" charset="0"/>
              </a:rPr>
              <a:t>A. Surgery</a:t>
            </a:r>
            <a:br>
              <a:rPr lang="en-US" sz="3600">
                <a:latin typeface="Calibri" charset="0"/>
              </a:rPr>
            </a:br>
            <a:r>
              <a:rPr lang="en-US" sz="3600">
                <a:latin typeface="Calibri" charset="0"/>
              </a:rPr>
              <a:t>B. Weight gain</a:t>
            </a:r>
            <a:br>
              <a:rPr lang="en-US" sz="3600">
                <a:latin typeface="Calibri" charset="0"/>
              </a:rPr>
            </a:br>
            <a:r>
              <a:rPr lang="en-US" sz="3600">
                <a:latin typeface="Calibri" charset="0"/>
              </a:rPr>
              <a:t>C. Weight loss</a:t>
            </a:r>
            <a:br>
              <a:rPr lang="en-US" sz="3600">
                <a:latin typeface="Calibri" charset="0"/>
              </a:rPr>
            </a:br>
            <a:r>
              <a:rPr lang="en-US" sz="3600">
                <a:latin typeface="Calibri" charset="0"/>
              </a:rPr>
              <a:t>D. Sleep</a:t>
            </a:r>
            <a:br>
              <a:rPr lang="en-US" sz="3600">
                <a:latin typeface="Calibri" charset="0"/>
              </a:rPr>
            </a:br>
            <a:r>
              <a:rPr lang="en-US" sz="3600">
                <a:latin typeface="Calibri" charset="0"/>
              </a:rPr>
              <a:t>E. Change diet</a:t>
            </a:r>
            <a:endParaRPr lang="en-US" sz="3600">
              <a:solidFill>
                <a:srgbClr val="404040"/>
              </a:solidFill>
              <a:latin typeface="Calibri" charset="0"/>
            </a:endParaRPr>
          </a:p>
        </p:txBody>
      </p:sp>
    </p:spTree>
    <p:extLst>
      <p:ext uri="{BB962C8B-B14F-4D97-AF65-F5344CB8AC3E}">
        <p14:creationId xmlns:p14="http://schemas.microsoft.com/office/powerpoint/2010/main" val="325716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VII</a:t>
            </a:r>
          </a:p>
        </p:txBody>
      </p:sp>
      <p:sp>
        <p:nvSpPr>
          <p:cNvPr id="3" name="Content Placeholder 2"/>
          <p:cNvSpPr>
            <a:spLocks noGrp="1"/>
          </p:cNvSpPr>
          <p:nvPr>
            <p:ph idx="1"/>
          </p:nvPr>
        </p:nvSpPr>
        <p:spPr/>
        <p:txBody>
          <a:bodyPr>
            <a:normAutofit fontScale="92500" lnSpcReduction="10000"/>
          </a:bodyPr>
          <a:lstStyle/>
          <a:p>
            <a:pPr marL="0" indent="0">
              <a:buNone/>
            </a:pPr>
            <a:r>
              <a:rPr lang="en-US" sz="2400">
                <a:latin typeface="Calibri" charset="0"/>
              </a:rPr>
              <a:t>A 17-year old female presents to your office with her parents. The mother wants her daughter to have a complete physical before going off to college. While talking to the family, you note the daughter has lost 15 pounds in the last 2 months, despite the fact that she eats and drinks several times during the day and night. The daughter appears to be thin and claims to eat and drink whatever and whenever she wants and still loses weight without exercising. Her only complaint is she urinates several times throughout the day, which has become more frequent over the last few months. Her complete physical exam was normal and you collect urine and blood samples to test. The daughter’s results were all within normal limits, except there was glucose in her urine, and her blood glucose level was 250.</a:t>
            </a:r>
            <a:endParaRPr lang="en-US" sz="2400">
              <a:solidFill>
                <a:srgbClr val="404040"/>
              </a:solidFill>
              <a:latin typeface="Calibri"/>
            </a:endParaRPr>
          </a:p>
        </p:txBody>
      </p:sp>
    </p:spTree>
    <p:extLst>
      <p:ext uri="{BB962C8B-B14F-4D97-AF65-F5344CB8AC3E}">
        <p14:creationId xmlns:p14="http://schemas.microsoft.com/office/powerpoint/2010/main" val="1624418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1. What is her diagnosis?</a:t>
            </a:r>
          </a:p>
          <a:p>
            <a:pPr marL="0" indent="0">
              <a:buNone/>
            </a:pPr>
            <a:r>
              <a:rPr lang="en-US">
                <a:latin typeface="Calibri" charset="0"/>
              </a:rPr>
              <a:t/>
            </a:r>
            <a:br>
              <a:rPr lang="en-US">
                <a:latin typeface="Calibri" charset="0"/>
              </a:rPr>
            </a:br>
            <a:r>
              <a:rPr lang="en-US" sz="3600">
                <a:latin typeface="Calibri" charset="0"/>
              </a:rPr>
              <a:t>A. Alzheimer’s Disease</a:t>
            </a:r>
            <a:r>
              <a:rPr lang="en-US">
                <a:latin typeface="Calibri" charset="0"/>
              </a:rPr>
              <a:t/>
            </a:r>
            <a:br>
              <a:rPr lang="en-US">
                <a:latin typeface="Calibri" charset="0"/>
              </a:rPr>
            </a:br>
            <a:r>
              <a:rPr lang="en-US" sz="3600">
                <a:latin typeface="Calibri" charset="0"/>
              </a:rPr>
              <a:t>B. Pick’s Disease</a:t>
            </a:r>
            <a:r>
              <a:rPr lang="en-US">
                <a:latin typeface="Calibri" charset="0"/>
              </a:rPr>
              <a:t/>
            </a:r>
            <a:br>
              <a:rPr lang="en-US">
                <a:latin typeface="Calibri" charset="0"/>
              </a:rPr>
            </a:br>
            <a:r>
              <a:rPr lang="en-US" sz="3600">
                <a:latin typeface="Calibri" charset="0"/>
              </a:rPr>
              <a:t>C. Hyperthyroid</a:t>
            </a:r>
            <a:r>
              <a:rPr lang="en-US">
                <a:latin typeface="Calibri" charset="0"/>
              </a:rPr>
              <a:t/>
            </a:r>
            <a:br>
              <a:rPr lang="en-US">
                <a:latin typeface="Calibri" charset="0"/>
              </a:rPr>
            </a:br>
            <a:r>
              <a:rPr lang="en-US" sz="3600">
                <a:latin typeface="Calibri" charset="0"/>
              </a:rPr>
              <a:t>D. Schizophrenia</a:t>
            </a:r>
            <a:r>
              <a:rPr lang="en-US">
                <a:latin typeface="Calibri" charset="0"/>
              </a:rPr>
              <a:t/>
            </a:r>
            <a:br>
              <a:rPr lang="en-US">
                <a:latin typeface="Calibri" charset="0"/>
              </a:rPr>
            </a:br>
            <a:r>
              <a:rPr lang="en-US" sz="3600">
                <a:latin typeface="Calibri" charset="0"/>
              </a:rPr>
              <a:t>E. Major Depression</a:t>
            </a:r>
            <a:endParaRPr lang="en-US" sz="3600">
              <a:solidFill>
                <a:srgbClr val="404040"/>
              </a:solidFill>
              <a:latin typeface="Calibri"/>
            </a:endParaRPr>
          </a:p>
        </p:txBody>
      </p:sp>
    </p:spTree>
    <p:extLst>
      <p:ext uri="{BB962C8B-B14F-4D97-AF65-F5344CB8AC3E}">
        <p14:creationId xmlns:p14="http://schemas.microsoft.com/office/powerpoint/2010/main" val="3251281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22. What is the daughter’s diagnosis?</a:t>
            </a:r>
          </a:p>
          <a:p>
            <a:pPr marL="0" indent="0">
              <a:buNone/>
            </a:pPr>
            <a:r>
              <a:rPr lang="en-US">
                <a:latin typeface="Calibri" charset="0"/>
              </a:rPr>
              <a:t/>
            </a:r>
            <a:br>
              <a:rPr lang="en-US">
                <a:latin typeface="Calibri" charset="0"/>
              </a:rPr>
            </a:br>
            <a:r>
              <a:rPr lang="en-US" sz="3600">
                <a:latin typeface="Calibri" charset="0"/>
              </a:rPr>
              <a:t>A. Diabetes Mellitus type I</a:t>
            </a:r>
            <a:br>
              <a:rPr lang="en-US" sz="3600">
                <a:latin typeface="Calibri" charset="0"/>
              </a:rPr>
            </a:br>
            <a:r>
              <a:rPr lang="en-US" sz="3600">
                <a:latin typeface="Calibri" charset="0"/>
              </a:rPr>
              <a:t>B. Diabetes Mellitus type II</a:t>
            </a:r>
            <a:br>
              <a:rPr lang="en-US" sz="3600">
                <a:latin typeface="Calibri" charset="0"/>
              </a:rPr>
            </a:br>
            <a:r>
              <a:rPr lang="en-US" sz="3600">
                <a:latin typeface="Calibri" charset="0"/>
              </a:rPr>
              <a:t>C. Central Diabetes Insipidus</a:t>
            </a:r>
            <a:br>
              <a:rPr lang="en-US" sz="3600">
                <a:latin typeface="Calibri" charset="0"/>
              </a:rPr>
            </a:br>
            <a:r>
              <a:rPr lang="en-US" sz="3600">
                <a:latin typeface="Calibri" charset="0"/>
              </a:rPr>
              <a:t>D. Peripheral Diabetes Insipidus</a:t>
            </a:r>
            <a:br>
              <a:rPr lang="en-US" sz="3600">
                <a:latin typeface="Calibri" charset="0"/>
              </a:rPr>
            </a:br>
            <a:r>
              <a:rPr lang="en-US" sz="3600">
                <a:latin typeface="Calibri" charset="0"/>
              </a:rPr>
              <a:t>E. Bulimia</a:t>
            </a:r>
            <a:endParaRPr lang="en-US" sz="3600">
              <a:solidFill>
                <a:srgbClr val="404040"/>
              </a:solidFill>
              <a:latin typeface="Calibri" charset="0"/>
            </a:endParaRPr>
          </a:p>
        </p:txBody>
      </p:sp>
    </p:spTree>
    <p:extLst>
      <p:ext uri="{BB962C8B-B14F-4D97-AF65-F5344CB8AC3E}">
        <p14:creationId xmlns:p14="http://schemas.microsoft.com/office/powerpoint/2010/main" val="1931148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23. How did she acquire her illness?</a:t>
            </a:r>
          </a:p>
          <a:p>
            <a:pPr marL="0" indent="0">
              <a:buNone/>
            </a:pPr>
            <a:r>
              <a:rPr lang="en-US">
                <a:latin typeface="Calibri" charset="0"/>
              </a:rPr>
              <a:t/>
            </a:r>
            <a:br>
              <a:rPr lang="en-US">
                <a:latin typeface="Calibri" charset="0"/>
              </a:rPr>
            </a:br>
            <a:r>
              <a:rPr lang="en-US" sz="3600">
                <a:latin typeface="Calibri" charset="0"/>
              </a:rPr>
              <a:t>A. Ate too much sugar in diet</a:t>
            </a:r>
            <a:br>
              <a:rPr lang="en-US" sz="3600">
                <a:latin typeface="Calibri" charset="0"/>
              </a:rPr>
            </a:br>
            <a:r>
              <a:rPr lang="en-US" sz="3600">
                <a:latin typeface="Calibri" charset="0"/>
              </a:rPr>
              <a:t>B. Insulin resistance</a:t>
            </a:r>
            <a:br>
              <a:rPr lang="en-US" sz="3600">
                <a:latin typeface="Calibri" charset="0"/>
              </a:rPr>
            </a:br>
            <a:r>
              <a:rPr lang="en-US" sz="3600">
                <a:latin typeface="Calibri" charset="0"/>
              </a:rPr>
              <a:t>C. Autoimmune disorder</a:t>
            </a:r>
            <a:br>
              <a:rPr lang="en-US" sz="3600">
                <a:latin typeface="Calibri" charset="0"/>
              </a:rPr>
            </a:br>
            <a:r>
              <a:rPr lang="en-US" sz="3600">
                <a:latin typeface="Calibri" charset="0"/>
              </a:rPr>
              <a:t>D. Obesity</a:t>
            </a:r>
            <a:br>
              <a:rPr lang="en-US" sz="3600">
                <a:latin typeface="Calibri" charset="0"/>
              </a:rPr>
            </a:br>
            <a:r>
              <a:rPr lang="en-US" sz="3600">
                <a:latin typeface="Calibri" charset="0"/>
              </a:rPr>
              <a:t>E. Anorexia</a:t>
            </a:r>
            <a:endParaRPr lang="en-US" sz="3600">
              <a:solidFill>
                <a:srgbClr val="404040"/>
              </a:solidFill>
              <a:latin typeface="Calibri" charset="0"/>
            </a:endParaRPr>
          </a:p>
        </p:txBody>
      </p:sp>
    </p:spTree>
    <p:extLst>
      <p:ext uri="{BB962C8B-B14F-4D97-AF65-F5344CB8AC3E}">
        <p14:creationId xmlns:p14="http://schemas.microsoft.com/office/powerpoint/2010/main" val="3256765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92500"/>
          </a:bodyPr>
          <a:lstStyle/>
          <a:p>
            <a:pPr marL="0" indent="0">
              <a:buNone/>
            </a:pPr>
            <a:r>
              <a:rPr lang="en-US" sz="3600">
                <a:latin typeface="Calibri" charset="0"/>
              </a:rPr>
              <a:t>24. Are there different types of her illness?</a:t>
            </a:r>
          </a:p>
          <a:p>
            <a:pPr marL="0" indent="0">
              <a:buNone/>
            </a:pPr>
            <a:r>
              <a:rPr lang="en-US">
                <a:latin typeface="Calibri" charset="0"/>
              </a:rPr>
              <a:t/>
            </a:r>
            <a:br>
              <a:rPr lang="en-US">
                <a:latin typeface="Calibri" charset="0"/>
              </a:rPr>
            </a:br>
            <a:r>
              <a:rPr lang="en-US" sz="3600">
                <a:latin typeface="Calibri" charset="0"/>
              </a:rPr>
              <a:t>A. Yes, there are only 2 types of Diabetes Mellitus</a:t>
            </a:r>
            <a:br>
              <a:rPr lang="en-US" sz="3600">
                <a:latin typeface="Calibri" charset="0"/>
              </a:rPr>
            </a:br>
            <a:r>
              <a:rPr lang="en-US" sz="3600">
                <a:latin typeface="Calibri" charset="0"/>
              </a:rPr>
              <a:t>B. Yes, there are 4 types of Diabetes Mellitus</a:t>
            </a:r>
            <a:br>
              <a:rPr lang="en-US" sz="3600">
                <a:latin typeface="Calibri" charset="0"/>
              </a:rPr>
            </a:br>
            <a:r>
              <a:rPr lang="en-US" sz="3600">
                <a:latin typeface="Calibri" charset="0"/>
              </a:rPr>
              <a:t>C. No, there is only one type of Diabetes</a:t>
            </a:r>
            <a:br>
              <a:rPr lang="en-US" sz="3600">
                <a:latin typeface="Calibri" charset="0"/>
              </a:rPr>
            </a:br>
            <a:r>
              <a:rPr lang="en-US" sz="3600">
                <a:latin typeface="Calibri" charset="0"/>
              </a:rPr>
              <a:t>D. No, there is only one type of Bulimia</a:t>
            </a:r>
            <a:br>
              <a:rPr lang="en-US" sz="3600">
                <a:latin typeface="Calibri" charset="0"/>
              </a:rPr>
            </a:br>
            <a:r>
              <a:rPr lang="en-US" sz="3600">
                <a:latin typeface="Calibri" charset="0"/>
              </a:rPr>
              <a:t>E. No, there is only one type of Anorexia</a:t>
            </a:r>
            <a:endParaRPr lang="en-US" sz="3600">
              <a:solidFill>
                <a:srgbClr val="404040"/>
              </a:solidFill>
              <a:latin typeface="Calibri" charset="0"/>
            </a:endParaRPr>
          </a:p>
        </p:txBody>
      </p:sp>
    </p:spTree>
    <p:extLst>
      <p:ext uri="{BB962C8B-B14F-4D97-AF65-F5344CB8AC3E}">
        <p14:creationId xmlns:p14="http://schemas.microsoft.com/office/powerpoint/2010/main" val="11409160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25. How do you treat her illness?</a:t>
            </a:r>
          </a:p>
          <a:p>
            <a:pPr marL="0" indent="0">
              <a:buNone/>
            </a:pPr>
            <a:r>
              <a:rPr lang="en-US">
                <a:latin typeface="Calibri" charset="0"/>
              </a:rPr>
              <a:t/>
            </a:r>
            <a:br>
              <a:rPr lang="en-US">
                <a:latin typeface="Calibri" charset="0"/>
              </a:rPr>
            </a:br>
            <a:r>
              <a:rPr lang="en-US" sz="3600">
                <a:latin typeface="Calibri" charset="0"/>
              </a:rPr>
              <a:t>A. Metformin</a:t>
            </a:r>
            <a:br>
              <a:rPr lang="en-US" sz="3600">
                <a:latin typeface="Calibri" charset="0"/>
              </a:rPr>
            </a:br>
            <a:r>
              <a:rPr lang="en-US" sz="3600">
                <a:latin typeface="Calibri" charset="0"/>
              </a:rPr>
              <a:t>B. Metformin and Glyburide</a:t>
            </a:r>
            <a:br>
              <a:rPr lang="en-US" sz="3600">
                <a:latin typeface="Calibri" charset="0"/>
              </a:rPr>
            </a:br>
            <a:r>
              <a:rPr lang="en-US" sz="3600">
                <a:latin typeface="Calibri" charset="0"/>
              </a:rPr>
              <a:t>C. Acarbose</a:t>
            </a:r>
            <a:br>
              <a:rPr lang="en-US" sz="3600">
                <a:latin typeface="Calibri" charset="0"/>
              </a:rPr>
            </a:br>
            <a:r>
              <a:rPr lang="en-US" sz="3600">
                <a:latin typeface="Calibri" charset="0"/>
              </a:rPr>
              <a:t>D. Insulin</a:t>
            </a:r>
            <a:br>
              <a:rPr lang="en-US" sz="3600">
                <a:latin typeface="Calibri" charset="0"/>
              </a:rPr>
            </a:br>
            <a:r>
              <a:rPr lang="en-US" sz="3600">
                <a:latin typeface="Calibri" charset="0"/>
              </a:rPr>
              <a:t>E. Insulin and Metformin</a:t>
            </a:r>
            <a:endParaRPr lang="en-US" sz="3600">
              <a:solidFill>
                <a:srgbClr val="404040"/>
              </a:solidFill>
              <a:latin typeface="Calibri" charset="0"/>
            </a:endParaRPr>
          </a:p>
        </p:txBody>
      </p:sp>
    </p:spTree>
    <p:extLst>
      <p:ext uri="{BB962C8B-B14F-4D97-AF65-F5344CB8AC3E}">
        <p14:creationId xmlns:p14="http://schemas.microsoft.com/office/powerpoint/2010/main" val="5193255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VIII</a:t>
            </a:r>
          </a:p>
        </p:txBody>
      </p:sp>
      <p:sp>
        <p:nvSpPr>
          <p:cNvPr id="3" name="Content Placeholder 2"/>
          <p:cNvSpPr>
            <a:spLocks noGrp="1"/>
          </p:cNvSpPr>
          <p:nvPr>
            <p:ph idx="1"/>
          </p:nvPr>
        </p:nvSpPr>
        <p:spPr/>
        <p:txBody>
          <a:bodyPr>
            <a:normAutofit/>
          </a:bodyPr>
          <a:lstStyle/>
          <a:p>
            <a:pPr marL="0" indent="0">
              <a:buNone/>
            </a:pPr>
            <a:r>
              <a:rPr lang="en-US" sz="2400">
                <a:latin typeface="Calibri" charset="0"/>
              </a:rPr>
              <a:t>A 20-year old male presents in the ER with a broken right leg and hip after falling off his motorcycle when he hit a rock. After confirming with multiple X-rays of his body, you take him to surgery to repair his broken bones and admit him to the hospital. The following night he experiences shortness of breath and dies before the night is over.</a:t>
            </a:r>
            <a:r>
              <a:rPr lang="en-US" sz="4800">
                <a:latin typeface="Calibri" charset="0"/>
              </a:rPr>
              <a:t/>
            </a:r>
            <a:br>
              <a:rPr lang="en-US" sz="4800">
                <a:latin typeface="Calibri" charset="0"/>
              </a:rPr>
            </a:br>
            <a:r>
              <a:rPr lang="en-US" sz="4800">
                <a:latin typeface="Calibri" charset="0"/>
              </a:rPr>
              <a:t/>
            </a:r>
            <a:br>
              <a:rPr lang="en-US" sz="4800">
                <a:latin typeface="Calibri" charset="0"/>
              </a:rPr>
            </a:br>
            <a:endParaRPr lang="en-US">
              <a:solidFill>
                <a:srgbClr val="404040"/>
              </a:solidFill>
              <a:latin typeface="Calibri"/>
            </a:endParaRPr>
          </a:p>
        </p:txBody>
      </p:sp>
    </p:spTree>
    <p:extLst>
      <p:ext uri="{BB962C8B-B14F-4D97-AF65-F5344CB8AC3E}">
        <p14:creationId xmlns:p14="http://schemas.microsoft.com/office/powerpoint/2010/main" val="12285356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lnSpcReduction="10000"/>
          </a:bodyPr>
          <a:lstStyle/>
          <a:p>
            <a:pPr marL="0" indent="0">
              <a:buNone/>
            </a:pPr>
            <a:r>
              <a:rPr lang="en-US" sz="3600">
                <a:latin typeface="Calibri" charset="0"/>
              </a:rPr>
              <a:t>26. What is his cause of death?</a:t>
            </a:r>
          </a:p>
          <a:p>
            <a:pPr marL="0" indent="0">
              <a:buNone/>
            </a:pPr>
            <a:r>
              <a:rPr lang="en-US" sz="3600">
                <a:latin typeface="Calibri" charset="0"/>
              </a:rPr>
              <a:t/>
            </a:r>
            <a:br>
              <a:rPr lang="en-US" sz="3600">
                <a:latin typeface="Calibri" charset="0"/>
              </a:rPr>
            </a:br>
            <a:r>
              <a:rPr lang="en-US" sz="3600">
                <a:latin typeface="Calibri" charset="0"/>
              </a:rPr>
              <a:t>A. Leg pain</a:t>
            </a:r>
            <a:br>
              <a:rPr lang="en-US" sz="3600">
                <a:latin typeface="Calibri" charset="0"/>
              </a:rPr>
            </a:br>
            <a:r>
              <a:rPr lang="en-US" sz="3600">
                <a:latin typeface="Calibri" charset="0"/>
              </a:rPr>
              <a:t>B. Radiation overload</a:t>
            </a:r>
            <a:br>
              <a:rPr lang="en-US" sz="3600">
                <a:latin typeface="Calibri" charset="0"/>
              </a:rPr>
            </a:br>
            <a:r>
              <a:rPr lang="en-US" sz="3600">
                <a:latin typeface="Calibri" charset="0"/>
              </a:rPr>
              <a:t>C. Fat embolus</a:t>
            </a:r>
            <a:br>
              <a:rPr lang="en-US" sz="3600">
                <a:latin typeface="Calibri" charset="0"/>
              </a:rPr>
            </a:br>
            <a:r>
              <a:rPr lang="en-US" sz="3600">
                <a:latin typeface="Calibri" charset="0"/>
              </a:rPr>
              <a:t>D. Epidural hematoma</a:t>
            </a:r>
            <a:br>
              <a:rPr lang="en-US" sz="3600">
                <a:latin typeface="Calibri" charset="0"/>
              </a:rPr>
            </a:br>
            <a:r>
              <a:rPr lang="en-US" sz="3600">
                <a:latin typeface="Calibri" charset="0"/>
              </a:rPr>
              <a:t>E. Pneomothorax</a:t>
            </a:r>
            <a:endParaRPr lang="en-US" sz="3600">
              <a:solidFill>
                <a:srgbClr val="404040"/>
              </a:solidFill>
              <a:latin typeface="Calibri" charset="0"/>
            </a:endParaRPr>
          </a:p>
        </p:txBody>
      </p:sp>
    </p:spTree>
    <p:extLst>
      <p:ext uri="{BB962C8B-B14F-4D97-AF65-F5344CB8AC3E}">
        <p14:creationId xmlns:p14="http://schemas.microsoft.com/office/powerpoint/2010/main" val="8560611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92500" lnSpcReduction="10000"/>
          </a:bodyPr>
          <a:lstStyle/>
          <a:p>
            <a:pPr marL="0" indent="0">
              <a:buNone/>
            </a:pPr>
            <a:r>
              <a:rPr lang="en-US" sz="3600">
                <a:latin typeface="Calibri" charset="0"/>
              </a:rPr>
              <a:t>27. Why did he have shortness of breath?</a:t>
            </a:r>
          </a:p>
          <a:p>
            <a:pPr marL="0" indent="0">
              <a:buNone/>
            </a:pPr>
            <a:r>
              <a:rPr lang="en-US" sz="3600">
                <a:latin typeface="Calibri" charset="0"/>
              </a:rPr>
              <a:t/>
            </a:r>
            <a:br>
              <a:rPr lang="en-US" sz="3600">
                <a:latin typeface="Calibri" charset="0"/>
              </a:rPr>
            </a:br>
            <a:r>
              <a:rPr lang="en-US" sz="3600">
                <a:latin typeface="Calibri" charset="0"/>
              </a:rPr>
              <a:t>A. Spontaneous Pneomothorax</a:t>
            </a:r>
            <a:br>
              <a:rPr lang="en-US" sz="3600">
                <a:latin typeface="Calibri" charset="0"/>
              </a:rPr>
            </a:br>
            <a:r>
              <a:rPr lang="en-US" sz="3600">
                <a:latin typeface="Calibri" charset="0"/>
              </a:rPr>
              <a:t>B. Atelectasis</a:t>
            </a:r>
            <a:br>
              <a:rPr lang="en-US" sz="3600">
                <a:latin typeface="Calibri" charset="0"/>
              </a:rPr>
            </a:br>
            <a:r>
              <a:rPr lang="en-US" sz="3600">
                <a:latin typeface="Calibri" charset="0"/>
              </a:rPr>
              <a:t>C. Central lung cancer</a:t>
            </a:r>
            <a:br>
              <a:rPr lang="en-US" sz="3600">
                <a:latin typeface="Calibri" charset="0"/>
              </a:rPr>
            </a:br>
            <a:r>
              <a:rPr lang="en-US" sz="3600">
                <a:latin typeface="Calibri" charset="0"/>
              </a:rPr>
              <a:t>D. Fat embolus dislodged from his leg and went to his lungs</a:t>
            </a:r>
            <a:br>
              <a:rPr lang="en-US" sz="3600">
                <a:latin typeface="Calibri" charset="0"/>
              </a:rPr>
            </a:br>
            <a:r>
              <a:rPr lang="en-US" sz="3600">
                <a:latin typeface="Calibri" charset="0"/>
              </a:rPr>
              <a:t>E. Pillow suffocation</a:t>
            </a:r>
            <a:endParaRPr lang="en-US" sz="3600">
              <a:solidFill>
                <a:srgbClr val="404040"/>
              </a:solidFill>
              <a:latin typeface="Calibri" charset="0"/>
            </a:endParaRPr>
          </a:p>
        </p:txBody>
      </p:sp>
    </p:spTree>
    <p:extLst>
      <p:ext uri="{BB962C8B-B14F-4D97-AF65-F5344CB8AC3E}">
        <p14:creationId xmlns:p14="http://schemas.microsoft.com/office/powerpoint/2010/main" val="7595828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77500" lnSpcReduction="20000"/>
          </a:bodyPr>
          <a:lstStyle/>
          <a:p>
            <a:pPr marL="0" indent="0">
              <a:buNone/>
            </a:pPr>
            <a:r>
              <a:rPr lang="en-US" sz="3600">
                <a:latin typeface="Calibri" charset="0"/>
              </a:rPr>
              <a:t>28. Could his death have been prevented?</a:t>
            </a:r>
          </a:p>
          <a:p>
            <a:pPr marL="0" indent="0">
              <a:buNone/>
            </a:pPr>
            <a:r>
              <a:rPr lang="en-US" sz="3600">
                <a:latin typeface="Calibri" charset="0"/>
              </a:rPr>
              <a:t/>
            </a:r>
            <a:br>
              <a:rPr lang="en-US" sz="3600">
                <a:latin typeface="Calibri" charset="0"/>
              </a:rPr>
            </a:br>
            <a:r>
              <a:rPr lang="en-US" sz="3600">
                <a:latin typeface="Calibri" charset="0"/>
              </a:rPr>
              <a:t>A. Yes, because he should have been on 24 surveillance and on anticoagulants</a:t>
            </a:r>
            <a:br>
              <a:rPr lang="en-US" sz="3600">
                <a:latin typeface="Calibri" charset="0"/>
              </a:rPr>
            </a:br>
            <a:r>
              <a:rPr lang="en-US" sz="3600">
                <a:latin typeface="Calibri" charset="0"/>
              </a:rPr>
              <a:t>B. Yes, because his problem should have been detected on previous X-rays</a:t>
            </a:r>
            <a:br>
              <a:rPr lang="en-US" sz="3600">
                <a:latin typeface="Calibri" charset="0"/>
              </a:rPr>
            </a:br>
            <a:r>
              <a:rPr lang="en-US" sz="3600">
                <a:latin typeface="Calibri" charset="0"/>
              </a:rPr>
              <a:t>C. Yes, because his problem should have been repaired in surgery</a:t>
            </a:r>
            <a:br>
              <a:rPr lang="en-US" sz="3600">
                <a:latin typeface="Calibri" charset="0"/>
              </a:rPr>
            </a:br>
            <a:r>
              <a:rPr lang="en-US" sz="3600">
                <a:latin typeface="Calibri" charset="0"/>
              </a:rPr>
              <a:t>D. No, because his problem is undetectable</a:t>
            </a:r>
            <a:br>
              <a:rPr lang="en-US" sz="3600">
                <a:latin typeface="Calibri" charset="0"/>
              </a:rPr>
            </a:br>
            <a:r>
              <a:rPr lang="en-US" sz="3600">
                <a:latin typeface="Calibri" charset="0"/>
              </a:rPr>
              <a:t>E. No, because he was dead on arrival</a:t>
            </a:r>
            <a:endParaRPr lang="en-US" sz="3600">
              <a:solidFill>
                <a:srgbClr val="404040"/>
              </a:solidFill>
              <a:latin typeface="Calibri" charset="0"/>
            </a:endParaRPr>
          </a:p>
        </p:txBody>
      </p:sp>
    </p:spTree>
    <p:extLst>
      <p:ext uri="{BB962C8B-B14F-4D97-AF65-F5344CB8AC3E}">
        <p14:creationId xmlns:p14="http://schemas.microsoft.com/office/powerpoint/2010/main" val="1405348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IX</a:t>
            </a:r>
          </a:p>
        </p:txBody>
      </p:sp>
      <p:sp>
        <p:nvSpPr>
          <p:cNvPr id="3" name="Content Placeholder 2"/>
          <p:cNvSpPr>
            <a:spLocks noGrp="1"/>
          </p:cNvSpPr>
          <p:nvPr>
            <p:ph idx="1"/>
          </p:nvPr>
        </p:nvSpPr>
        <p:spPr/>
        <p:txBody>
          <a:bodyPr>
            <a:normAutofit fontScale="77500" lnSpcReduction="20000"/>
          </a:bodyPr>
          <a:lstStyle/>
          <a:p>
            <a:pPr marL="0" indent="0">
              <a:buNone/>
            </a:pPr>
            <a:r>
              <a:rPr lang="en-US" sz="3600">
                <a:latin typeface="Calibri" charset="0"/>
              </a:rPr>
              <a:t>A 47-year old African-American woman presents to the ER with left hip pain after she fell in her bathtub this morning. You discover on her X-ray a fracture and signs of osteoporosis, so you send her to surgery to repair the fracture and refer her for a DEXA Scan. She states her current medications are Hydrochlorothiazide for her Hypertension and Tamoxifen for her Breast Cancer treatment, along with Multivitamins and Fiber Supplements.</a:t>
            </a:r>
            <a:r>
              <a:rPr lang="en-US" sz="4800">
                <a:latin typeface="Calibri" charset="0"/>
              </a:rPr>
              <a:t/>
            </a:r>
            <a:br>
              <a:rPr lang="en-US" sz="4800">
                <a:latin typeface="Calibri" charset="0"/>
              </a:rPr>
            </a:br>
            <a:r>
              <a:rPr lang="en-US" sz="4800">
                <a:latin typeface="Calibri" charset="0"/>
              </a:rPr>
              <a:t/>
            </a:r>
            <a:br>
              <a:rPr lang="en-US" sz="4800">
                <a:latin typeface="Calibri" charset="0"/>
              </a:rPr>
            </a:br>
            <a:endParaRPr lang="en-US">
              <a:solidFill>
                <a:srgbClr val="404040"/>
              </a:solidFill>
              <a:latin typeface="Calibri"/>
            </a:endParaRPr>
          </a:p>
        </p:txBody>
      </p:sp>
    </p:spTree>
    <p:extLst>
      <p:ext uri="{BB962C8B-B14F-4D97-AF65-F5344CB8AC3E}">
        <p14:creationId xmlns:p14="http://schemas.microsoft.com/office/powerpoint/2010/main" val="21818753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lnSpcReduction="10000"/>
          </a:bodyPr>
          <a:lstStyle/>
          <a:p>
            <a:pPr marL="0" indent="0">
              <a:buNone/>
            </a:pPr>
            <a:r>
              <a:rPr lang="en-US" sz="3600">
                <a:latin typeface="Calibri" charset="0"/>
              </a:rPr>
              <a:t>29. How did she development Osteoporosis?</a:t>
            </a:r>
          </a:p>
          <a:p>
            <a:pPr marL="0" indent="0">
              <a:buNone/>
            </a:pPr>
            <a:r>
              <a:rPr lang="en-US" sz="3600">
                <a:latin typeface="Calibri" charset="0"/>
              </a:rPr>
              <a:t/>
            </a:r>
            <a:br>
              <a:rPr lang="en-US" sz="3600">
                <a:latin typeface="Calibri" charset="0"/>
              </a:rPr>
            </a:br>
            <a:r>
              <a:rPr lang="en-US" sz="3600">
                <a:latin typeface="Calibri" charset="0"/>
              </a:rPr>
              <a:t>A. Side effect of Hydrochlorothiazide</a:t>
            </a:r>
            <a:br>
              <a:rPr lang="en-US" sz="3600">
                <a:latin typeface="Calibri" charset="0"/>
              </a:rPr>
            </a:br>
            <a:r>
              <a:rPr lang="en-US" sz="3600">
                <a:latin typeface="Calibri" charset="0"/>
              </a:rPr>
              <a:t>B. Side effect of Tamoxifen</a:t>
            </a:r>
            <a:br>
              <a:rPr lang="en-US" sz="3600">
                <a:latin typeface="Calibri" charset="0"/>
              </a:rPr>
            </a:br>
            <a:r>
              <a:rPr lang="en-US" sz="3600">
                <a:latin typeface="Calibri" charset="0"/>
              </a:rPr>
              <a:t>C. Breast cancer metastasis</a:t>
            </a:r>
            <a:br>
              <a:rPr lang="en-US" sz="3600">
                <a:latin typeface="Calibri" charset="0"/>
              </a:rPr>
            </a:br>
            <a:r>
              <a:rPr lang="en-US" sz="3600">
                <a:latin typeface="Calibri" charset="0"/>
              </a:rPr>
              <a:t>D. Slipped Capital Femoral Epiphysis</a:t>
            </a:r>
            <a:br>
              <a:rPr lang="en-US" sz="3600">
                <a:latin typeface="Calibri" charset="0"/>
              </a:rPr>
            </a:br>
            <a:r>
              <a:rPr lang="en-US" sz="3600">
                <a:latin typeface="Calibri" charset="0"/>
              </a:rPr>
              <a:t>E. Avascular necrosis of the hip</a:t>
            </a:r>
            <a:endParaRPr lang="en-US" sz="3600">
              <a:solidFill>
                <a:srgbClr val="404040"/>
              </a:solidFill>
              <a:latin typeface="Calibri" charset="0"/>
            </a:endParaRPr>
          </a:p>
        </p:txBody>
      </p:sp>
    </p:spTree>
    <p:extLst>
      <p:ext uri="{BB962C8B-B14F-4D97-AF65-F5344CB8AC3E}">
        <p14:creationId xmlns:p14="http://schemas.microsoft.com/office/powerpoint/2010/main" val="368761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92500" lnSpcReduction="20000"/>
          </a:bodyPr>
          <a:lstStyle/>
          <a:p>
            <a:pPr marL="0" indent="0">
              <a:buNone/>
            </a:pPr>
            <a:r>
              <a:rPr lang="en-US" sz="3600">
                <a:latin typeface="Calibri" charset="0"/>
              </a:rPr>
              <a:t>2. What is the cause of her illness?</a:t>
            </a:r>
          </a:p>
          <a:p>
            <a:pPr marL="0" indent="0">
              <a:buNone/>
            </a:pPr>
            <a:r>
              <a:rPr lang="en-US">
                <a:latin typeface="Calibri" charset="0"/>
              </a:rPr>
              <a:t/>
            </a:r>
            <a:br>
              <a:rPr lang="en-US">
                <a:latin typeface="Calibri" charset="0"/>
              </a:rPr>
            </a:br>
            <a:r>
              <a:rPr lang="en-US" sz="3600">
                <a:latin typeface="Calibri" charset="0"/>
              </a:rPr>
              <a:t>A. Low T4 in the bloodstream</a:t>
            </a:r>
            <a:r>
              <a:rPr lang="en-US" sz="1100">
                <a:latin typeface="Calibri" charset="0"/>
              </a:rPr>
              <a:t/>
            </a:r>
            <a:br>
              <a:rPr lang="en-US" sz="1100">
                <a:latin typeface="Calibri" charset="0"/>
              </a:rPr>
            </a:br>
            <a:r>
              <a:rPr lang="en-US" sz="3600">
                <a:latin typeface="Calibri" charset="0"/>
              </a:rPr>
              <a:t>B. Decreased Acetylcholine binding to the post-synaptic receptors</a:t>
            </a:r>
            <a:r>
              <a:rPr lang="en-US" sz="1100">
                <a:latin typeface="Calibri" charset="0"/>
              </a:rPr>
              <a:t/>
            </a:r>
            <a:br>
              <a:rPr lang="en-US" sz="1100">
                <a:latin typeface="Calibri" charset="0"/>
              </a:rPr>
            </a:br>
            <a:r>
              <a:rPr lang="en-US" sz="3600">
                <a:latin typeface="Calibri" charset="0"/>
              </a:rPr>
              <a:t>C. Decreased Dopamine binding to the post-synaptic receptors</a:t>
            </a:r>
            <a:r>
              <a:rPr lang="en-US" sz="1100">
                <a:latin typeface="Calibri" charset="0"/>
              </a:rPr>
              <a:t/>
            </a:r>
            <a:br>
              <a:rPr lang="en-US" sz="1100">
                <a:latin typeface="Calibri" charset="0"/>
              </a:rPr>
            </a:br>
            <a:r>
              <a:rPr lang="en-US" sz="3600">
                <a:latin typeface="Calibri" charset="0"/>
              </a:rPr>
              <a:t>D. Increased Serotonin in the bloodstream</a:t>
            </a:r>
            <a:r>
              <a:rPr lang="en-US" sz="1100">
                <a:latin typeface="Calibri" charset="0"/>
              </a:rPr>
              <a:t/>
            </a:r>
            <a:br>
              <a:rPr lang="en-US" sz="1100">
                <a:latin typeface="Calibri" charset="0"/>
              </a:rPr>
            </a:br>
            <a:r>
              <a:rPr lang="en-US" sz="3600">
                <a:latin typeface="Calibri" charset="0"/>
              </a:rPr>
              <a:t>E. Epidural Hematoma</a:t>
            </a:r>
            <a:endParaRPr lang="en-US" sz="3600">
              <a:solidFill>
                <a:srgbClr val="404040"/>
              </a:solidFill>
              <a:latin typeface="Calibri" charset="0"/>
            </a:endParaRPr>
          </a:p>
        </p:txBody>
      </p:sp>
    </p:spTree>
    <p:extLst>
      <p:ext uri="{BB962C8B-B14F-4D97-AF65-F5344CB8AC3E}">
        <p14:creationId xmlns:p14="http://schemas.microsoft.com/office/powerpoint/2010/main" val="27954615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77500" lnSpcReduction="20000"/>
          </a:bodyPr>
          <a:lstStyle/>
          <a:p>
            <a:pPr marL="0" indent="0">
              <a:buNone/>
            </a:pPr>
            <a:r>
              <a:rPr lang="en-US" sz="3600">
                <a:latin typeface="Calibri" charset="0"/>
              </a:rPr>
              <a:t>30. Could her Osteoporosis have been prevented ?</a:t>
            </a:r>
          </a:p>
          <a:p>
            <a:pPr marL="0" indent="0">
              <a:buNone/>
            </a:pPr>
            <a:r>
              <a:rPr lang="en-US" sz="3600">
                <a:latin typeface="Calibri" charset="0"/>
              </a:rPr>
              <a:t/>
            </a:r>
            <a:br>
              <a:rPr lang="en-US" sz="3600">
                <a:latin typeface="Calibri" charset="0"/>
              </a:rPr>
            </a:br>
            <a:r>
              <a:rPr lang="en-US" sz="3600">
                <a:latin typeface="Calibri" charset="0"/>
              </a:rPr>
              <a:t>A. Yes if she had stopped taking Hydrochlorothiazide earlier</a:t>
            </a:r>
            <a:br>
              <a:rPr lang="en-US" sz="3600">
                <a:latin typeface="Calibri" charset="0"/>
              </a:rPr>
            </a:br>
            <a:r>
              <a:rPr lang="en-US" sz="3600">
                <a:latin typeface="Calibri" charset="0"/>
              </a:rPr>
              <a:t>B. Yes because Tamoxifen can be substituted with another drug</a:t>
            </a:r>
            <a:br>
              <a:rPr lang="en-US" sz="3600">
                <a:latin typeface="Calibri" charset="0"/>
              </a:rPr>
            </a:br>
            <a:r>
              <a:rPr lang="en-US" sz="3600">
                <a:latin typeface="Calibri" charset="0"/>
              </a:rPr>
              <a:t>C. No because breast cancer metastases to bone first</a:t>
            </a:r>
            <a:br>
              <a:rPr lang="en-US" sz="3600">
                <a:latin typeface="Calibri" charset="0"/>
              </a:rPr>
            </a:br>
            <a:r>
              <a:rPr lang="en-US" sz="3600">
                <a:latin typeface="Calibri" charset="0"/>
              </a:rPr>
              <a:t>D. No because osteoporosis is hereditary</a:t>
            </a:r>
            <a:br>
              <a:rPr lang="en-US" sz="3600">
                <a:latin typeface="Calibri" charset="0"/>
              </a:rPr>
            </a:br>
            <a:r>
              <a:rPr lang="en-US" sz="3600">
                <a:latin typeface="Calibri" charset="0"/>
              </a:rPr>
              <a:t>E. No because the radiation from X-ray and DEXA Scan already caused damage</a:t>
            </a:r>
            <a:endParaRPr lang="en-US" sz="3600">
              <a:solidFill>
                <a:srgbClr val="404040"/>
              </a:solidFill>
              <a:latin typeface="Calibri" charset="0"/>
            </a:endParaRPr>
          </a:p>
        </p:txBody>
      </p:sp>
    </p:spTree>
    <p:extLst>
      <p:ext uri="{BB962C8B-B14F-4D97-AF65-F5344CB8AC3E}">
        <p14:creationId xmlns:p14="http://schemas.microsoft.com/office/powerpoint/2010/main" val="32915857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8920" y="1250845"/>
            <a:ext cx="8596668" cy="3880773"/>
          </a:xfrm>
        </p:spPr>
        <p:txBody>
          <a:bodyPr>
            <a:normAutofit fontScale="92500" lnSpcReduction="10000"/>
          </a:bodyPr>
          <a:lstStyle/>
          <a:p>
            <a:pPr marL="0" indent="0">
              <a:buNone/>
            </a:pPr>
            <a:r>
              <a:rPr lang="en-US" sz="3600">
                <a:latin typeface="Calibri" charset="0"/>
              </a:rPr>
              <a:t>31. What are the usual risk factors for Osteoporosis?</a:t>
            </a:r>
          </a:p>
          <a:p>
            <a:pPr marL="0" indent="0">
              <a:buNone/>
            </a:pPr>
            <a:r>
              <a:rPr lang="en-US" sz="3600">
                <a:latin typeface="Calibri" charset="0"/>
              </a:rPr>
              <a:t/>
            </a:r>
            <a:br>
              <a:rPr lang="en-US" sz="3600">
                <a:latin typeface="Calibri" charset="0"/>
              </a:rPr>
            </a:br>
            <a:r>
              <a:rPr lang="en-US" sz="3600">
                <a:latin typeface="Calibri" charset="0"/>
              </a:rPr>
              <a:t>A. Males, large-frame, tall</a:t>
            </a:r>
            <a:br>
              <a:rPr lang="en-US" sz="3600">
                <a:latin typeface="Calibri" charset="0"/>
              </a:rPr>
            </a:br>
            <a:r>
              <a:rPr lang="en-US" sz="3600">
                <a:latin typeface="Calibri" charset="0"/>
              </a:rPr>
              <a:t>B. Males, small-frame, short</a:t>
            </a:r>
            <a:br>
              <a:rPr lang="en-US" sz="3600">
                <a:latin typeface="Calibri" charset="0"/>
              </a:rPr>
            </a:br>
            <a:r>
              <a:rPr lang="en-US" sz="3600">
                <a:latin typeface="Calibri" charset="0"/>
              </a:rPr>
              <a:t>C. Females, large-frame, non-smoker</a:t>
            </a:r>
            <a:br>
              <a:rPr lang="en-US" sz="3600">
                <a:latin typeface="Calibri" charset="0"/>
              </a:rPr>
            </a:br>
            <a:r>
              <a:rPr lang="en-US" sz="3600">
                <a:latin typeface="Calibri" charset="0"/>
              </a:rPr>
              <a:t>D. Female, small-frame, smoker</a:t>
            </a:r>
            <a:br>
              <a:rPr lang="en-US" sz="3600">
                <a:latin typeface="Calibri" charset="0"/>
              </a:rPr>
            </a:br>
            <a:r>
              <a:rPr lang="en-US" sz="3600">
                <a:latin typeface="Calibri" charset="0"/>
              </a:rPr>
              <a:t>E. Female, young, Asian</a:t>
            </a:r>
            <a:endParaRPr lang="en-US" sz="3600">
              <a:solidFill>
                <a:srgbClr val="404040"/>
              </a:solidFill>
              <a:latin typeface="Calibri" charset="0"/>
            </a:endParaRPr>
          </a:p>
        </p:txBody>
      </p:sp>
    </p:spTree>
    <p:extLst>
      <p:ext uri="{BB962C8B-B14F-4D97-AF65-F5344CB8AC3E}">
        <p14:creationId xmlns:p14="http://schemas.microsoft.com/office/powerpoint/2010/main" val="1430557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X</a:t>
            </a:r>
          </a:p>
        </p:txBody>
      </p:sp>
      <p:sp>
        <p:nvSpPr>
          <p:cNvPr id="3" name="Content Placeholder 2"/>
          <p:cNvSpPr>
            <a:spLocks noGrp="1"/>
          </p:cNvSpPr>
          <p:nvPr>
            <p:ph idx="1"/>
          </p:nvPr>
        </p:nvSpPr>
        <p:spPr/>
        <p:txBody>
          <a:bodyPr>
            <a:normAutofit/>
          </a:bodyPr>
          <a:lstStyle/>
          <a:p>
            <a:pPr marL="0" indent="0">
              <a:buNone/>
            </a:pPr>
            <a:r>
              <a:rPr lang="en-US" sz="2400">
                <a:latin typeface="Calibri" charset="0"/>
              </a:rPr>
              <a:t>A 22-year old man presents to your office with a persistent cough. He has tried various cough suppressants but nothing has seemed to work. He has not been around anyone who has been sick but he did visit Jamaica after graduating from college 3 months ago. He also claims he has a hard time sleeping because the coughing keeps him up, as well as experiencing night sweats.</a:t>
            </a:r>
            <a:endParaRPr lang="en-US" sz="2400">
              <a:solidFill>
                <a:srgbClr val="404040"/>
              </a:solidFill>
              <a:latin typeface="Calibri"/>
            </a:endParaRPr>
          </a:p>
        </p:txBody>
      </p:sp>
    </p:spTree>
    <p:extLst>
      <p:ext uri="{BB962C8B-B14F-4D97-AF65-F5344CB8AC3E}">
        <p14:creationId xmlns:p14="http://schemas.microsoft.com/office/powerpoint/2010/main" val="15788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lnSpcReduction="10000"/>
          </a:bodyPr>
          <a:lstStyle/>
          <a:p>
            <a:pPr marL="0" indent="0">
              <a:buNone/>
            </a:pPr>
            <a:r>
              <a:rPr lang="en-US" sz="3600">
                <a:latin typeface="Calibri" charset="0"/>
              </a:rPr>
              <a:t>32. What is his diagnosis?</a:t>
            </a:r>
          </a:p>
          <a:p>
            <a:pPr marL="0" indent="0">
              <a:buNone/>
            </a:pPr>
            <a:r>
              <a:rPr lang="en-US" sz="3600">
                <a:latin typeface="Calibri" charset="0"/>
              </a:rPr>
              <a:t/>
            </a:r>
            <a:br>
              <a:rPr lang="en-US" sz="3600">
                <a:latin typeface="Calibri" charset="0"/>
              </a:rPr>
            </a:br>
            <a:r>
              <a:rPr lang="en-US" sz="3600">
                <a:latin typeface="Calibri" charset="0"/>
              </a:rPr>
              <a:t>A. Tuberculosis</a:t>
            </a:r>
            <a:br>
              <a:rPr lang="en-US" sz="3600">
                <a:latin typeface="Calibri" charset="0"/>
              </a:rPr>
            </a:br>
            <a:r>
              <a:rPr lang="en-US" sz="3600">
                <a:latin typeface="Calibri" charset="0"/>
              </a:rPr>
              <a:t>B. Pneumonia</a:t>
            </a:r>
            <a:br>
              <a:rPr lang="en-US" sz="3600">
                <a:latin typeface="Calibri" charset="0"/>
              </a:rPr>
            </a:br>
            <a:r>
              <a:rPr lang="en-US" sz="3600">
                <a:latin typeface="Calibri" charset="0"/>
              </a:rPr>
              <a:t>C. Chronic Bronchitis</a:t>
            </a:r>
            <a:br>
              <a:rPr lang="en-US" sz="3600">
                <a:latin typeface="Calibri" charset="0"/>
              </a:rPr>
            </a:br>
            <a:r>
              <a:rPr lang="en-US" sz="3600">
                <a:latin typeface="Calibri" charset="0"/>
              </a:rPr>
              <a:t>D. Emphysema</a:t>
            </a:r>
            <a:br>
              <a:rPr lang="en-US" sz="3600">
                <a:latin typeface="Calibri" charset="0"/>
              </a:rPr>
            </a:br>
            <a:r>
              <a:rPr lang="en-US" sz="3600">
                <a:latin typeface="Calibri" charset="0"/>
              </a:rPr>
              <a:t>E. Lung Cancer</a:t>
            </a:r>
            <a:endParaRPr lang="en-US" sz="3600">
              <a:solidFill>
                <a:srgbClr val="404040"/>
              </a:solidFill>
              <a:latin typeface="Calibri" charset="0"/>
            </a:endParaRPr>
          </a:p>
        </p:txBody>
      </p:sp>
    </p:spTree>
    <p:extLst>
      <p:ext uri="{BB962C8B-B14F-4D97-AF65-F5344CB8AC3E}">
        <p14:creationId xmlns:p14="http://schemas.microsoft.com/office/powerpoint/2010/main" val="2744305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lnSpcReduction="10000"/>
          </a:bodyPr>
          <a:lstStyle/>
          <a:p>
            <a:pPr marL="0" indent="0">
              <a:buNone/>
            </a:pPr>
            <a:r>
              <a:rPr lang="en-US" sz="3600">
                <a:latin typeface="Calibri" charset="0"/>
              </a:rPr>
              <a:t>33. How do you test for his diagnosis?</a:t>
            </a:r>
          </a:p>
          <a:p>
            <a:pPr marL="0" indent="0">
              <a:buNone/>
            </a:pPr>
            <a:r>
              <a:rPr lang="en-US" sz="3600">
                <a:latin typeface="Calibri" charset="0"/>
              </a:rPr>
              <a:t/>
            </a:r>
            <a:br>
              <a:rPr lang="en-US" sz="3600">
                <a:latin typeface="Calibri" charset="0"/>
              </a:rPr>
            </a:br>
            <a:r>
              <a:rPr lang="en-US" sz="3600">
                <a:latin typeface="Calibri" charset="0"/>
              </a:rPr>
              <a:t>A. Sputum culture</a:t>
            </a:r>
            <a:br>
              <a:rPr lang="en-US" sz="3600">
                <a:latin typeface="Calibri" charset="0"/>
              </a:rPr>
            </a:br>
            <a:r>
              <a:rPr lang="en-US" sz="3600">
                <a:latin typeface="Calibri" charset="0"/>
              </a:rPr>
              <a:t>B. PPD, X-ray, Bronchial Lavage</a:t>
            </a:r>
            <a:br>
              <a:rPr lang="en-US" sz="3600">
                <a:latin typeface="Calibri" charset="0"/>
              </a:rPr>
            </a:br>
            <a:r>
              <a:rPr lang="en-US" sz="3600">
                <a:latin typeface="Calibri" charset="0"/>
              </a:rPr>
              <a:t>C. Lung biopsy</a:t>
            </a:r>
            <a:br>
              <a:rPr lang="en-US" sz="3600">
                <a:latin typeface="Calibri" charset="0"/>
              </a:rPr>
            </a:br>
            <a:r>
              <a:rPr lang="en-US" sz="3600">
                <a:latin typeface="Calibri" charset="0"/>
              </a:rPr>
              <a:t>D. Chloride sweat test</a:t>
            </a:r>
            <a:br>
              <a:rPr lang="en-US" sz="3600">
                <a:latin typeface="Calibri" charset="0"/>
              </a:rPr>
            </a:br>
            <a:r>
              <a:rPr lang="en-US" sz="3600">
                <a:latin typeface="Calibri" charset="0"/>
              </a:rPr>
              <a:t>E. CT of chest</a:t>
            </a:r>
            <a:endParaRPr lang="en-US" sz="3600">
              <a:solidFill>
                <a:srgbClr val="404040"/>
              </a:solidFill>
              <a:latin typeface="Calibri" charset="0"/>
            </a:endParaRPr>
          </a:p>
        </p:txBody>
      </p:sp>
    </p:spTree>
    <p:extLst>
      <p:ext uri="{BB962C8B-B14F-4D97-AF65-F5344CB8AC3E}">
        <p14:creationId xmlns:p14="http://schemas.microsoft.com/office/powerpoint/2010/main" val="4733987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lnSpcReduction="10000"/>
          </a:bodyPr>
          <a:lstStyle/>
          <a:p>
            <a:pPr marL="0" indent="0">
              <a:buNone/>
            </a:pPr>
            <a:r>
              <a:rPr lang="en-US" sz="3600">
                <a:latin typeface="Calibri" charset="0"/>
              </a:rPr>
              <a:t>34. How do you treat his disorder?</a:t>
            </a:r>
          </a:p>
          <a:p>
            <a:pPr marL="0" indent="0">
              <a:buNone/>
            </a:pPr>
            <a:r>
              <a:rPr lang="en-US" sz="3600">
                <a:latin typeface="Calibri" charset="0"/>
              </a:rPr>
              <a:t/>
            </a:r>
            <a:br>
              <a:rPr lang="en-US" sz="3600">
                <a:latin typeface="Calibri" charset="0"/>
              </a:rPr>
            </a:br>
            <a:r>
              <a:rPr lang="en-US" sz="3600">
                <a:latin typeface="Calibri" charset="0"/>
              </a:rPr>
              <a:t>A. TB medications</a:t>
            </a:r>
            <a:br>
              <a:rPr lang="en-US" sz="3600">
                <a:latin typeface="Calibri" charset="0"/>
              </a:rPr>
            </a:br>
            <a:r>
              <a:rPr lang="en-US" sz="3600">
                <a:latin typeface="Calibri" charset="0"/>
              </a:rPr>
              <a:t>B. Chemotherapy</a:t>
            </a:r>
            <a:br>
              <a:rPr lang="en-US" sz="3600">
                <a:latin typeface="Calibri" charset="0"/>
              </a:rPr>
            </a:br>
            <a:r>
              <a:rPr lang="en-US" sz="3600">
                <a:latin typeface="Calibri" charset="0"/>
              </a:rPr>
              <a:t>C. Removal of lung</a:t>
            </a:r>
            <a:br>
              <a:rPr lang="en-US" sz="3600">
                <a:latin typeface="Calibri" charset="0"/>
              </a:rPr>
            </a:br>
            <a:r>
              <a:rPr lang="en-US" sz="3600">
                <a:latin typeface="Calibri" charset="0"/>
              </a:rPr>
              <a:t>D. Bronchoscopy</a:t>
            </a:r>
            <a:br>
              <a:rPr lang="en-US" sz="3600">
                <a:latin typeface="Calibri" charset="0"/>
              </a:rPr>
            </a:br>
            <a:r>
              <a:rPr lang="en-US" sz="3600">
                <a:latin typeface="Calibri" charset="0"/>
              </a:rPr>
              <a:t>E. Robitussin</a:t>
            </a:r>
            <a:endParaRPr lang="en-US" sz="3600">
              <a:solidFill>
                <a:srgbClr val="404040"/>
              </a:solidFill>
              <a:latin typeface="Calibri" charset="0"/>
            </a:endParaRPr>
          </a:p>
        </p:txBody>
      </p:sp>
    </p:spTree>
    <p:extLst>
      <p:ext uri="{BB962C8B-B14F-4D97-AF65-F5344CB8AC3E}">
        <p14:creationId xmlns:p14="http://schemas.microsoft.com/office/powerpoint/2010/main" val="2270624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fontScale="92500" lnSpcReduction="10000"/>
          </a:bodyPr>
          <a:lstStyle/>
          <a:p>
            <a:pPr marL="0" indent="0">
              <a:buNone/>
            </a:pPr>
            <a:r>
              <a:rPr lang="en-US" sz="3600">
                <a:latin typeface="Calibri" charset="0"/>
              </a:rPr>
              <a:t>3. What tests can you run to diagnose her illness?</a:t>
            </a:r>
          </a:p>
          <a:p>
            <a:pPr marL="0" indent="0">
              <a:buNone/>
            </a:pPr>
            <a:r>
              <a:rPr lang="en-US">
                <a:latin typeface="Calibri" charset="0"/>
              </a:rPr>
              <a:t/>
            </a:r>
            <a:br>
              <a:rPr lang="en-US">
                <a:latin typeface="Calibri" charset="0"/>
              </a:rPr>
            </a:br>
            <a:r>
              <a:rPr lang="en-US" sz="3600">
                <a:latin typeface="Calibri" charset="0"/>
              </a:rPr>
              <a:t>A. CT of head and neck</a:t>
            </a:r>
            <a:r>
              <a:rPr lang="en-US" sz="1100">
                <a:latin typeface="Calibri" charset="0"/>
              </a:rPr>
              <a:t/>
            </a:r>
            <a:br>
              <a:rPr lang="en-US" sz="1100">
                <a:latin typeface="Calibri" charset="0"/>
              </a:rPr>
            </a:br>
            <a:r>
              <a:rPr lang="en-US" sz="3600">
                <a:latin typeface="Calibri" charset="0"/>
              </a:rPr>
              <a:t>B. Ultrasound of chest</a:t>
            </a:r>
            <a:r>
              <a:rPr lang="en-US" sz="1100">
                <a:latin typeface="Calibri" charset="0"/>
              </a:rPr>
              <a:t/>
            </a:r>
            <a:br>
              <a:rPr lang="en-US" sz="1100">
                <a:latin typeface="Calibri" charset="0"/>
              </a:rPr>
            </a:br>
            <a:r>
              <a:rPr lang="en-US" sz="3600">
                <a:latin typeface="Calibri" charset="0"/>
              </a:rPr>
              <a:t>C. Autopsy</a:t>
            </a:r>
            <a:r>
              <a:rPr lang="en-US" sz="1100">
                <a:latin typeface="Calibri" charset="0"/>
              </a:rPr>
              <a:t/>
            </a:r>
            <a:br>
              <a:rPr lang="en-US" sz="1100">
                <a:latin typeface="Calibri" charset="0"/>
              </a:rPr>
            </a:br>
            <a:r>
              <a:rPr lang="en-US" sz="3600">
                <a:latin typeface="Calibri" charset="0"/>
              </a:rPr>
              <a:t>D. CBC</a:t>
            </a:r>
            <a:r>
              <a:rPr lang="en-US" sz="1100">
                <a:latin typeface="Calibri" charset="0"/>
              </a:rPr>
              <a:t/>
            </a:r>
            <a:br>
              <a:rPr lang="en-US" sz="1100">
                <a:latin typeface="Calibri" charset="0"/>
              </a:rPr>
            </a:br>
            <a:r>
              <a:rPr lang="en-US" sz="3600">
                <a:latin typeface="Calibri" charset="0"/>
              </a:rPr>
              <a:t>E. Spinal tap</a:t>
            </a:r>
            <a:endParaRPr lang="en-US" sz="3600">
              <a:solidFill>
                <a:srgbClr val="404040"/>
              </a:solidFill>
              <a:latin typeface="Calibri" charset="0"/>
            </a:endParaRPr>
          </a:p>
        </p:txBody>
      </p:sp>
    </p:spTree>
    <p:extLst>
      <p:ext uri="{BB962C8B-B14F-4D97-AF65-F5344CB8AC3E}">
        <p14:creationId xmlns:p14="http://schemas.microsoft.com/office/powerpoint/2010/main" val="2155886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4 . How do you treat her illness?</a:t>
            </a:r>
          </a:p>
          <a:p>
            <a:pPr marL="0" indent="0">
              <a:buNone/>
            </a:pPr>
            <a:r>
              <a:rPr lang="en-US">
                <a:latin typeface="Calibri" charset="0"/>
              </a:rPr>
              <a:t/>
            </a:r>
            <a:br>
              <a:rPr lang="en-US">
                <a:latin typeface="Calibri" charset="0"/>
              </a:rPr>
            </a:br>
            <a:r>
              <a:rPr lang="en-US" sz="3600">
                <a:latin typeface="Calibri" charset="0"/>
              </a:rPr>
              <a:t>A. Burr Hole</a:t>
            </a:r>
            <a:br>
              <a:rPr lang="en-US" sz="3600">
                <a:latin typeface="Calibri" charset="0"/>
              </a:rPr>
            </a:br>
            <a:r>
              <a:rPr lang="en-US" sz="3600">
                <a:latin typeface="Calibri" charset="0"/>
              </a:rPr>
              <a:t>B. Metformin</a:t>
            </a:r>
            <a:br>
              <a:rPr lang="en-US" sz="3600">
                <a:latin typeface="Calibri" charset="0"/>
              </a:rPr>
            </a:br>
            <a:r>
              <a:rPr lang="en-US" sz="3600">
                <a:latin typeface="Calibri" charset="0"/>
              </a:rPr>
              <a:t>C. Surgery</a:t>
            </a:r>
            <a:br>
              <a:rPr lang="en-US" sz="3600">
                <a:latin typeface="Calibri" charset="0"/>
              </a:rPr>
            </a:br>
            <a:r>
              <a:rPr lang="en-US" sz="3600">
                <a:latin typeface="Calibri" charset="0"/>
              </a:rPr>
              <a:t>D. Cholinesterase inhibitors</a:t>
            </a:r>
            <a:br>
              <a:rPr lang="en-US" sz="3600">
                <a:latin typeface="Calibri" charset="0"/>
              </a:rPr>
            </a:br>
            <a:r>
              <a:rPr lang="en-US" sz="3600">
                <a:latin typeface="Calibri" charset="0"/>
              </a:rPr>
              <a:t>E. Acyclovir</a:t>
            </a:r>
            <a:endParaRPr lang="en-US" sz="3600">
              <a:solidFill>
                <a:srgbClr val="404040"/>
              </a:solidFill>
              <a:latin typeface="Calibri" charset="0"/>
            </a:endParaRPr>
          </a:p>
        </p:txBody>
      </p:sp>
    </p:spTree>
    <p:extLst>
      <p:ext uri="{BB962C8B-B14F-4D97-AF65-F5344CB8AC3E}">
        <p14:creationId xmlns:p14="http://schemas.microsoft.com/office/powerpoint/2010/main" val="4095825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609600"/>
            <a:ext cx="8596312" cy="1230766"/>
          </a:xfrm>
        </p:spPr>
        <p:txBody>
          <a:bodyPr/>
          <a:lstStyle/>
          <a:p>
            <a:r>
              <a:rPr lang="en-US"/>
              <a:t>Block II</a:t>
            </a:r>
          </a:p>
        </p:txBody>
      </p:sp>
      <p:sp>
        <p:nvSpPr>
          <p:cNvPr id="3" name="Content Placeholder 2"/>
          <p:cNvSpPr>
            <a:spLocks noGrp="1"/>
          </p:cNvSpPr>
          <p:nvPr>
            <p:ph idx="1"/>
          </p:nvPr>
        </p:nvSpPr>
        <p:spPr/>
        <p:txBody>
          <a:bodyPr>
            <a:normAutofit/>
          </a:bodyPr>
          <a:lstStyle/>
          <a:p>
            <a:pPr marL="0" indent="0">
              <a:buNone/>
            </a:pPr>
            <a:r>
              <a:rPr lang="en-US" sz="2400">
                <a:latin typeface="Calibri" charset="0"/>
              </a:rPr>
              <a:t>A 15-year old female presents to your office with her mother. The mother is upset and claims her daughter is too thin and she never eats, regardless of which meal is cooked or restaurant they go out to eat at. The patient’s weight is 88 pounds and she is 5’4” tall.</a:t>
            </a:r>
            <a:r>
              <a:rPr lang="en-US">
                <a:latin typeface="Calibri" charset="0"/>
              </a:rPr>
              <a:t/>
            </a:r>
            <a:br>
              <a:rPr lang="en-US">
                <a:latin typeface="Calibri" charset="0"/>
              </a:rPr>
            </a:br>
            <a:endParaRPr lang="en-US">
              <a:solidFill>
                <a:srgbClr val="404040"/>
              </a:solidFill>
              <a:latin typeface="Calibri"/>
            </a:endParaRPr>
          </a:p>
        </p:txBody>
      </p:sp>
    </p:spTree>
    <p:extLst>
      <p:ext uri="{BB962C8B-B14F-4D97-AF65-F5344CB8AC3E}">
        <p14:creationId xmlns:p14="http://schemas.microsoft.com/office/powerpoint/2010/main" val="3169560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5. What is her diagnosis?</a:t>
            </a:r>
          </a:p>
          <a:p>
            <a:pPr marL="0" indent="0">
              <a:buNone/>
            </a:pPr>
            <a:r>
              <a:rPr lang="en-US">
                <a:latin typeface="Calibri" charset="0"/>
              </a:rPr>
              <a:t/>
            </a:r>
            <a:br>
              <a:rPr lang="en-US">
                <a:latin typeface="Calibri" charset="0"/>
              </a:rPr>
            </a:br>
            <a:r>
              <a:rPr lang="en-US" sz="3600">
                <a:latin typeface="Calibri" charset="0"/>
              </a:rPr>
              <a:t>A. Bulimia</a:t>
            </a:r>
            <a:br>
              <a:rPr lang="en-US" sz="3600">
                <a:latin typeface="Calibri" charset="0"/>
              </a:rPr>
            </a:br>
            <a:r>
              <a:rPr lang="en-US" sz="3600">
                <a:latin typeface="Calibri" charset="0"/>
              </a:rPr>
              <a:t>B. Anorexia</a:t>
            </a:r>
            <a:br>
              <a:rPr lang="en-US" sz="3600">
                <a:latin typeface="Calibri" charset="0"/>
              </a:rPr>
            </a:br>
            <a:r>
              <a:rPr lang="en-US" sz="3600">
                <a:latin typeface="Calibri" charset="0"/>
              </a:rPr>
              <a:t>C. Hypothyroid</a:t>
            </a:r>
            <a:br>
              <a:rPr lang="en-US" sz="3600">
                <a:latin typeface="Calibri" charset="0"/>
              </a:rPr>
            </a:br>
            <a:r>
              <a:rPr lang="en-US" sz="3600">
                <a:latin typeface="Calibri" charset="0"/>
              </a:rPr>
              <a:t>D. Child Abuse</a:t>
            </a:r>
            <a:br>
              <a:rPr lang="en-US" sz="3600">
                <a:latin typeface="Calibri" charset="0"/>
              </a:rPr>
            </a:br>
            <a:r>
              <a:rPr lang="en-US" sz="3600">
                <a:latin typeface="Calibri" charset="0"/>
              </a:rPr>
              <a:t>E. Anxiety</a:t>
            </a:r>
            <a:endParaRPr lang="en-US" sz="3600">
              <a:solidFill>
                <a:srgbClr val="404040"/>
              </a:solidFill>
              <a:latin typeface="Calibri" charset="0"/>
            </a:endParaRPr>
          </a:p>
        </p:txBody>
      </p:sp>
    </p:spTree>
    <p:extLst>
      <p:ext uri="{BB962C8B-B14F-4D97-AF65-F5344CB8AC3E}">
        <p14:creationId xmlns:p14="http://schemas.microsoft.com/office/powerpoint/2010/main" val="224102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424" y="1239206"/>
            <a:ext cx="8596668" cy="3880773"/>
          </a:xfrm>
        </p:spPr>
        <p:txBody>
          <a:bodyPr>
            <a:normAutofit/>
          </a:bodyPr>
          <a:lstStyle/>
          <a:p>
            <a:pPr marL="0" indent="0">
              <a:buNone/>
            </a:pPr>
            <a:r>
              <a:rPr lang="en-US" sz="3600">
                <a:latin typeface="Calibri" charset="0"/>
              </a:rPr>
              <a:t>6. What is her best treatment plan?</a:t>
            </a:r>
          </a:p>
          <a:p>
            <a:pPr marL="0" indent="0">
              <a:buNone/>
            </a:pPr>
            <a:r>
              <a:rPr lang="en-US">
                <a:latin typeface="Calibri" charset="0"/>
              </a:rPr>
              <a:t/>
            </a:r>
            <a:br>
              <a:rPr lang="en-US">
                <a:latin typeface="Calibri" charset="0"/>
              </a:rPr>
            </a:br>
            <a:r>
              <a:rPr lang="en-US" sz="3600">
                <a:latin typeface="Calibri" charset="0"/>
              </a:rPr>
              <a:t>A. Call Child Protection Services</a:t>
            </a:r>
            <a:br>
              <a:rPr lang="en-US" sz="3600">
                <a:latin typeface="Calibri" charset="0"/>
              </a:rPr>
            </a:br>
            <a:r>
              <a:rPr lang="en-US" sz="3600">
                <a:latin typeface="Calibri" charset="0"/>
              </a:rPr>
              <a:t>B. Prescribe Benzodiazepine</a:t>
            </a:r>
            <a:br>
              <a:rPr lang="en-US" sz="3600">
                <a:latin typeface="Calibri" charset="0"/>
              </a:rPr>
            </a:br>
            <a:r>
              <a:rPr lang="en-US" sz="3600">
                <a:latin typeface="Calibri" charset="0"/>
              </a:rPr>
              <a:t>C. Recommend 1000 calorie diet</a:t>
            </a:r>
            <a:br>
              <a:rPr lang="en-US" sz="3600">
                <a:latin typeface="Calibri" charset="0"/>
              </a:rPr>
            </a:br>
            <a:r>
              <a:rPr lang="en-US" sz="3600">
                <a:latin typeface="Calibri" charset="0"/>
              </a:rPr>
              <a:t>D. Gastric Bypass Surgery</a:t>
            </a:r>
            <a:br>
              <a:rPr lang="en-US" sz="3600">
                <a:latin typeface="Calibri" charset="0"/>
              </a:rPr>
            </a:br>
            <a:r>
              <a:rPr lang="en-US" sz="3600">
                <a:latin typeface="Calibri" charset="0"/>
              </a:rPr>
              <a:t>E. Hospital Admission</a:t>
            </a:r>
            <a:endParaRPr lang="en-US" sz="3600">
              <a:solidFill>
                <a:srgbClr val="404040"/>
              </a:solidFill>
              <a:latin typeface="Calibri" charset="0"/>
            </a:endParaRPr>
          </a:p>
        </p:txBody>
      </p:sp>
    </p:spTree>
    <p:extLst>
      <p:ext uri="{BB962C8B-B14F-4D97-AF65-F5344CB8AC3E}">
        <p14:creationId xmlns:p14="http://schemas.microsoft.com/office/powerpoint/2010/main" val="11790803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1198</Words>
  <Application>Microsoft Office PowerPoint</Application>
  <PresentationFormat>Custom</PresentationFormat>
  <Paragraphs>140</Paragraphs>
  <Slides>45</Slides>
  <Notes>45</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Facet</vt:lpstr>
      <vt:lpstr>Sample Questions</vt:lpstr>
      <vt:lpstr>Block I</vt:lpstr>
      <vt:lpstr>PowerPoint Presentation</vt:lpstr>
      <vt:lpstr>PowerPoint Presentation</vt:lpstr>
      <vt:lpstr>PowerPoint Presentation</vt:lpstr>
      <vt:lpstr>PowerPoint Presentation</vt:lpstr>
      <vt:lpstr>Block II</vt:lpstr>
      <vt:lpstr>PowerPoint Presentation</vt:lpstr>
      <vt:lpstr>PowerPoint Presentation</vt:lpstr>
      <vt:lpstr>PowerPoint Presentation</vt:lpstr>
      <vt:lpstr>Block III</vt:lpstr>
      <vt:lpstr>PowerPoint Presentation</vt:lpstr>
      <vt:lpstr>PowerPoint Presentation</vt:lpstr>
      <vt:lpstr>PowerPoint Presentation</vt:lpstr>
      <vt:lpstr>Block IV</vt:lpstr>
      <vt:lpstr>PowerPoint Presentation</vt:lpstr>
      <vt:lpstr>PowerPoint Presentation</vt:lpstr>
      <vt:lpstr>PowerPoint Presentation</vt:lpstr>
      <vt:lpstr>PowerPoint Presentation</vt:lpstr>
      <vt:lpstr>Block V</vt:lpstr>
      <vt:lpstr>PowerPoint Presentation</vt:lpstr>
      <vt:lpstr>PowerPoint Presentation</vt:lpstr>
      <vt:lpstr>PowerPoint Presentation</vt:lpstr>
      <vt:lpstr>Block VI</vt:lpstr>
      <vt:lpstr>PowerPoint Presentation</vt:lpstr>
      <vt:lpstr>PowerPoint Presentation</vt:lpstr>
      <vt:lpstr>PowerPoint Presentation</vt:lpstr>
      <vt:lpstr>PowerPoint Presentation</vt:lpstr>
      <vt:lpstr>Block VII</vt:lpstr>
      <vt:lpstr>PowerPoint Presentation</vt:lpstr>
      <vt:lpstr>PowerPoint Presentation</vt:lpstr>
      <vt:lpstr>PowerPoint Presentation</vt:lpstr>
      <vt:lpstr>PowerPoint Presentation</vt:lpstr>
      <vt:lpstr>Block VIII</vt:lpstr>
      <vt:lpstr>PowerPoint Presentation</vt:lpstr>
      <vt:lpstr>PowerPoint Presentation</vt:lpstr>
      <vt:lpstr>PowerPoint Presentation</vt:lpstr>
      <vt:lpstr>Block IX</vt:lpstr>
      <vt:lpstr>PowerPoint Presentation</vt:lpstr>
      <vt:lpstr>PowerPoint Presentation</vt:lpstr>
      <vt:lpstr>PowerPoint Presentation</vt:lpstr>
      <vt:lpstr>Block X</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RainaCada</cp:lastModifiedBy>
  <cp:revision>14</cp:revision>
  <dcterms:created xsi:type="dcterms:W3CDTF">2013-07-15T20:26:40Z</dcterms:created>
  <dcterms:modified xsi:type="dcterms:W3CDTF">2015-11-29T12:18:41Z</dcterms:modified>
</cp:coreProperties>
</file>